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3" r:id="rId4"/>
    <p:sldId id="264" r:id="rId5"/>
    <p:sldId id="265" r:id="rId6"/>
    <p:sldId id="266" r:id="rId7"/>
    <p:sldId id="267" r:id="rId8"/>
    <p:sldId id="268" r:id="rId9"/>
    <p:sldId id="269" r:id="rId10"/>
    <p:sldId id="258" r:id="rId11"/>
    <p:sldId id="259" r:id="rId12"/>
    <p:sldId id="260" r:id="rId13"/>
    <p:sldId id="261" r:id="rId14"/>
    <p:sldId id="262"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2550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833199" y="2079308"/>
            <a:ext cx="7477601" cy="1666399"/>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Overpass" pitchFamily="34" charset="0"/>
                <a:ea typeface="Overpass" pitchFamily="34" charset="-122"/>
                <a:cs typeface="Overpass" pitchFamily="34" charset="-120"/>
              </a:rPr>
              <a:t>Teacher Made Test: Construction Process</a:t>
            </a:r>
            <a:endParaRPr lang="en-US" sz="5249" dirty="0"/>
          </a:p>
        </p:txBody>
      </p:sp>
      <p:sp>
        <p:nvSpPr>
          <p:cNvPr id="5" name="Text 2"/>
          <p:cNvSpPr/>
          <p:nvPr/>
        </p:nvSpPr>
        <p:spPr>
          <a:xfrm>
            <a:off x="833199" y="4078962"/>
            <a:ext cx="74776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Creating a successful teacher-made test involves thoughtful planning and careful preparation. In this presentation, we will explore the step-by-step process of constructing a high-quality examination that accurately reflects student learning.</a:t>
            </a:r>
            <a:endParaRPr lang="en-US" sz="1750" dirty="0"/>
          </a:p>
        </p:txBody>
      </p:sp>
      <p:sp>
        <p:nvSpPr>
          <p:cNvPr id="8" name="Text 5"/>
          <p:cNvSpPr/>
          <p:nvPr/>
        </p:nvSpPr>
        <p:spPr>
          <a:xfrm>
            <a:off x="8891331" y="6737596"/>
            <a:ext cx="4388733" cy="1038247"/>
          </a:xfrm>
          <a:prstGeom prst="rect">
            <a:avLst/>
          </a:prstGeom>
          <a:noFill/>
          <a:ln/>
        </p:spPr>
        <p:txBody>
          <a:bodyPr wrap="none" rtlCol="0" anchor="t"/>
          <a:lstStyle/>
          <a:p>
            <a:pPr marL="0" indent="0" algn="l">
              <a:lnSpc>
                <a:spcPts val="3062"/>
              </a:lnSpc>
              <a:buNone/>
            </a:pPr>
            <a:r>
              <a:rPr lang="en-US" sz="2187" b="1" dirty="0">
                <a:solidFill>
                  <a:srgbClr val="E5E0DF"/>
                </a:solidFill>
                <a:latin typeface="Overpass" pitchFamily="34" charset="0"/>
                <a:ea typeface="Overpass" pitchFamily="34" charset="-122"/>
              </a:rPr>
              <a:t>Presentation by : Dhiraj Kumar Shah</a:t>
            </a:r>
          </a:p>
          <a:p>
            <a:pPr marL="0" indent="0" algn="l">
              <a:lnSpc>
                <a:spcPts val="3062"/>
              </a:lnSpc>
              <a:buNone/>
            </a:pPr>
            <a:r>
              <a:rPr lang="en-US" sz="2187" b="1" dirty="0">
                <a:solidFill>
                  <a:srgbClr val="E5E0DF"/>
                </a:solidFill>
                <a:latin typeface="Overpass" pitchFamily="34" charset="0"/>
                <a:ea typeface="Overpass" pitchFamily="34" charset="-122"/>
              </a:rPr>
              <a:t>Symbol no:7621009</a:t>
            </a:r>
            <a:endParaRPr lang="en-US" sz="2187" dirty="0"/>
          </a:p>
        </p:txBody>
      </p:sp>
      <p:pic>
        <p:nvPicPr>
          <p:cNvPr id="13" name="Picture 12">
            <a:extLst>
              <a:ext uri="{FF2B5EF4-FFF2-40B4-BE49-F238E27FC236}">
                <a16:creationId xmlns:a16="http://schemas.microsoft.com/office/drawing/2014/main" id="{18AC4FC5-5CE2-FE41-D96E-11A7503BD248}"/>
              </a:ext>
            </a:extLst>
          </p:cNvPr>
          <p:cNvPicPr>
            <a:picLocks noChangeAspect="1"/>
          </p:cNvPicPr>
          <p:nvPr/>
        </p:nvPicPr>
        <p:blipFill>
          <a:blip r:embed="rId4"/>
          <a:stretch>
            <a:fillRect/>
          </a:stretch>
        </p:blipFill>
        <p:spPr>
          <a:xfrm>
            <a:off x="8315333" y="375184"/>
            <a:ext cx="5908656" cy="590865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2348389" y="906780"/>
            <a:ext cx="446258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Preparing the Test</a:t>
            </a:r>
            <a:endParaRPr lang="en-US" sz="4374" dirty="0"/>
          </a:p>
        </p:txBody>
      </p:sp>
      <p:sp>
        <p:nvSpPr>
          <p:cNvPr id="5" name="Shape 2"/>
          <p:cNvSpPr/>
          <p:nvPr/>
        </p:nvSpPr>
        <p:spPr>
          <a:xfrm>
            <a:off x="2348389" y="2045494"/>
            <a:ext cx="3163014" cy="5277326"/>
          </a:xfrm>
          <a:prstGeom prst="roundRect">
            <a:avLst>
              <a:gd name="adj" fmla="val 1735"/>
            </a:avLst>
          </a:prstGeom>
          <a:solidFill>
            <a:srgbClr val="7E023C"/>
          </a:solidFill>
          <a:ln w="7620">
            <a:solidFill>
              <a:srgbClr val="970248"/>
            </a:solidFill>
            <a:prstDash val="solid"/>
          </a:ln>
        </p:spPr>
        <p:txBody>
          <a:bodyPr/>
          <a:lstStyle/>
          <a:p>
            <a:endParaRPr lang="en-US"/>
          </a:p>
        </p:txBody>
      </p:sp>
      <p:sp>
        <p:nvSpPr>
          <p:cNvPr id="6" name="Text 3"/>
          <p:cNvSpPr/>
          <p:nvPr/>
        </p:nvSpPr>
        <p:spPr>
          <a:xfrm>
            <a:off x="2578179" y="2275284"/>
            <a:ext cx="249281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Preparing Test Items</a:t>
            </a:r>
            <a:endParaRPr lang="en-US" sz="2187" dirty="0"/>
          </a:p>
        </p:txBody>
      </p:sp>
      <p:sp>
        <p:nvSpPr>
          <p:cNvPr id="7" name="Text 4"/>
          <p:cNvSpPr/>
          <p:nvPr/>
        </p:nvSpPr>
        <p:spPr>
          <a:xfrm>
            <a:off x="2578179" y="2844641"/>
            <a:ext cx="2703433" cy="355401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Test items should be designed to accurately measure student learning outcomes and assess higher-order thinking skills. Writing test questions requires careful attention to detail and proper selection of item types and levels of difficulty.</a:t>
            </a:r>
            <a:endParaRPr lang="en-US" sz="1750" dirty="0"/>
          </a:p>
        </p:txBody>
      </p:sp>
      <p:sp>
        <p:nvSpPr>
          <p:cNvPr id="8" name="Shape 5"/>
          <p:cNvSpPr/>
          <p:nvPr/>
        </p:nvSpPr>
        <p:spPr>
          <a:xfrm>
            <a:off x="5733574" y="2045494"/>
            <a:ext cx="3163014" cy="5277326"/>
          </a:xfrm>
          <a:prstGeom prst="roundRect">
            <a:avLst>
              <a:gd name="adj" fmla="val 1735"/>
            </a:avLst>
          </a:prstGeom>
          <a:solidFill>
            <a:srgbClr val="7E023C"/>
          </a:solidFill>
          <a:ln w="7620">
            <a:solidFill>
              <a:srgbClr val="970248"/>
            </a:solidFill>
            <a:prstDash val="solid"/>
          </a:ln>
        </p:spPr>
        <p:txBody>
          <a:bodyPr/>
          <a:lstStyle/>
          <a:p>
            <a:endParaRPr lang="en-US"/>
          </a:p>
        </p:txBody>
      </p:sp>
      <p:sp>
        <p:nvSpPr>
          <p:cNvPr id="9" name="Text 6"/>
          <p:cNvSpPr/>
          <p:nvPr/>
        </p:nvSpPr>
        <p:spPr>
          <a:xfrm>
            <a:off x="5963364" y="2275284"/>
            <a:ext cx="2703433"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Preparing Instructions</a:t>
            </a:r>
            <a:endParaRPr lang="en-US" sz="2187" dirty="0"/>
          </a:p>
        </p:txBody>
      </p:sp>
      <p:sp>
        <p:nvSpPr>
          <p:cNvPr id="10" name="Text 7"/>
          <p:cNvSpPr/>
          <p:nvPr/>
        </p:nvSpPr>
        <p:spPr>
          <a:xfrm>
            <a:off x="5963364" y="3191828"/>
            <a:ext cx="2703433"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Clear and concise instructions help students understand the purpose of the test and how to answer questions. The instructions should provide details about test format, timing, and scoring.</a:t>
            </a:r>
            <a:endParaRPr lang="en-US" sz="1750" dirty="0"/>
          </a:p>
        </p:txBody>
      </p:sp>
      <p:sp>
        <p:nvSpPr>
          <p:cNvPr id="11" name="Shape 8"/>
          <p:cNvSpPr/>
          <p:nvPr/>
        </p:nvSpPr>
        <p:spPr>
          <a:xfrm>
            <a:off x="9118759" y="2045494"/>
            <a:ext cx="3163014" cy="5277326"/>
          </a:xfrm>
          <a:prstGeom prst="roundRect">
            <a:avLst>
              <a:gd name="adj" fmla="val 1735"/>
            </a:avLst>
          </a:prstGeom>
          <a:solidFill>
            <a:srgbClr val="7E023C"/>
          </a:solidFill>
          <a:ln w="7620">
            <a:solidFill>
              <a:srgbClr val="970248"/>
            </a:solidFill>
            <a:prstDash val="solid"/>
          </a:ln>
        </p:spPr>
        <p:txBody>
          <a:bodyPr/>
          <a:lstStyle/>
          <a:p>
            <a:endParaRPr lang="en-US"/>
          </a:p>
        </p:txBody>
      </p:sp>
      <p:sp>
        <p:nvSpPr>
          <p:cNvPr id="12" name="Text 9"/>
          <p:cNvSpPr/>
          <p:nvPr/>
        </p:nvSpPr>
        <p:spPr>
          <a:xfrm>
            <a:off x="9348549" y="2275284"/>
            <a:ext cx="2703433" cy="1041559"/>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Preparing Scoring Key and Marking Scheme</a:t>
            </a:r>
            <a:endParaRPr lang="en-US" sz="2187" dirty="0"/>
          </a:p>
        </p:txBody>
      </p:sp>
      <p:sp>
        <p:nvSpPr>
          <p:cNvPr id="13" name="Text 10"/>
          <p:cNvSpPr/>
          <p:nvPr/>
        </p:nvSpPr>
        <p:spPr>
          <a:xfrm>
            <a:off x="9348549" y="3539014"/>
            <a:ext cx="2703433" cy="355401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scoring key and marking scheme should be developed to ensure that scores are reliable, valid, and aligned with instructional objectives. Rubrics may be used to provide detailed feedback to students on their performance.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2416373" y="602933"/>
            <a:ext cx="4383048" cy="684848"/>
          </a:xfrm>
          <a:prstGeom prst="rect">
            <a:avLst/>
          </a:prstGeom>
          <a:noFill/>
          <a:ln/>
        </p:spPr>
        <p:txBody>
          <a:bodyPr wrap="none" rtlCol="0" anchor="t"/>
          <a:lstStyle/>
          <a:p>
            <a:pPr marL="0" indent="0">
              <a:lnSpc>
                <a:spcPts val="5393"/>
              </a:lnSpc>
              <a:buNone/>
            </a:pPr>
            <a:r>
              <a:rPr lang="en-US" sz="4314" b="1" kern="0" spc="-129" dirty="0">
                <a:solidFill>
                  <a:srgbClr val="FFFFFF"/>
                </a:solidFill>
                <a:latin typeface="Overpass" pitchFamily="34" charset="0"/>
                <a:ea typeface="Overpass" pitchFamily="34" charset="-122"/>
                <a:cs typeface="Overpass" pitchFamily="34" charset="-120"/>
              </a:rPr>
              <a:t>Test Security</a:t>
            </a:r>
            <a:endParaRPr lang="en-US" sz="4314" dirty="0"/>
          </a:p>
        </p:txBody>
      </p:sp>
      <p:sp>
        <p:nvSpPr>
          <p:cNvPr id="5" name="Shape 2"/>
          <p:cNvSpPr/>
          <p:nvPr/>
        </p:nvSpPr>
        <p:spPr>
          <a:xfrm>
            <a:off x="2416373" y="4676299"/>
            <a:ext cx="9797534" cy="43815"/>
          </a:xfrm>
          <a:prstGeom prst="rect">
            <a:avLst/>
          </a:prstGeom>
          <a:solidFill>
            <a:srgbClr val="970248"/>
          </a:solidFill>
          <a:ln/>
        </p:spPr>
        <p:txBody>
          <a:bodyPr/>
          <a:lstStyle/>
          <a:p>
            <a:endParaRPr lang="en-US"/>
          </a:p>
        </p:txBody>
      </p:sp>
      <p:sp>
        <p:nvSpPr>
          <p:cNvPr id="6" name="Shape 3"/>
          <p:cNvSpPr/>
          <p:nvPr/>
        </p:nvSpPr>
        <p:spPr>
          <a:xfrm>
            <a:off x="4789051" y="4676299"/>
            <a:ext cx="43815" cy="767001"/>
          </a:xfrm>
          <a:prstGeom prst="rect">
            <a:avLst/>
          </a:prstGeom>
          <a:solidFill>
            <a:srgbClr val="970248"/>
          </a:solidFill>
          <a:ln/>
        </p:spPr>
        <p:txBody>
          <a:bodyPr/>
          <a:lstStyle/>
          <a:p>
            <a:endParaRPr lang="en-US"/>
          </a:p>
        </p:txBody>
      </p:sp>
      <p:sp>
        <p:nvSpPr>
          <p:cNvPr id="7" name="Shape 4"/>
          <p:cNvSpPr/>
          <p:nvPr/>
        </p:nvSpPr>
        <p:spPr>
          <a:xfrm>
            <a:off x="4564499" y="4429839"/>
            <a:ext cx="493038" cy="493038"/>
          </a:xfrm>
          <a:prstGeom prst="roundRect">
            <a:avLst>
              <a:gd name="adj" fmla="val 11128"/>
            </a:avLst>
          </a:prstGeom>
          <a:solidFill>
            <a:srgbClr val="7E023C"/>
          </a:solidFill>
          <a:ln w="7620">
            <a:solidFill>
              <a:srgbClr val="970248"/>
            </a:solidFill>
            <a:prstDash val="solid"/>
          </a:ln>
        </p:spPr>
        <p:txBody>
          <a:bodyPr/>
          <a:lstStyle/>
          <a:p>
            <a:endParaRPr lang="en-US"/>
          </a:p>
        </p:txBody>
      </p:sp>
      <p:sp>
        <p:nvSpPr>
          <p:cNvPr id="8" name="Text 5"/>
          <p:cNvSpPr/>
          <p:nvPr/>
        </p:nvSpPr>
        <p:spPr>
          <a:xfrm>
            <a:off x="4746188" y="4470916"/>
            <a:ext cx="129540" cy="410885"/>
          </a:xfrm>
          <a:prstGeom prst="rect">
            <a:avLst/>
          </a:prstGeom>
          <a:noFill/>
          <a:ln/>
        </p:spPr>
        <p:txBody>
          <a:bodyPr wrap="none" rtlCol="0" anchor="t"/>
          <a:lstStyle/>
          <a:p>
            <a:pPr marL="0" indent="0" algn="ctr">
              <a:lnSpc>
                <a:spcPts val="3236"/>
              </a:lnSpc>
              <a:buNone/>
            </a:pPr>
            <a:r>
              <a:rPr lang="en-US" sz="2588" b="1" dirty="0">
                <a:solidFill>
                  <a:srgbClr val="E5E0DF"/>
                </a:solidFill>
                <a:latin typeface="Overpass" pitchFamily="34" charset="0"/>
                <a:ea typeface="Overpass" pitchFamily="34" charset="-122"/>
                <a:cs typeface="Overpass" pitchFamily="34" charset="-120"/>
              </a:rPr>
              <a:t>1</a:t>
            </a:r>
            <a:endParaRPr lang="en-US" sz="2588" dirty="0"/>
          </a:p>
        </p:txBody>
      </p:sp>
      <p:sp>
        <p:nvSpPr>
          <p:cNvPr id="9" name="Text 6"/>
          <p:cNvSpPr/>
          <p:nvPr/>
        </p:nvSpPr>
        <p:spPr>
          <a:xfrm>
            <a:off x="3715226" y="5662493"/>
            <a:ext cx="2191464" cy="342424"/>
          </a:xfrm>
          <a:prstGeom prst="rect">
            <a:avLst/>
          </a:prstGeom>
          <a:noFill/>
          <a:ln/>
        </p:spPr>
        <p:txBody>
          <a:bodyPr wrap="none" rtlCol="0" anchor="t"/>
          <a:lstStyle/>
          <a:p>
            <a:pPr marL="0" indent="0" algn="ctr">
              <a:lnSpc>
                <a:spcPts val="2696"/>
              </a:lnSpc>
              <a:buNone/>
            </a:pPr>
            <a:r>
              <a:rPr lang="en-US" sz="2157" b="1" kern="0" spc="-65" dirty="0">
                <a:solidFill>
                  <a:srgbClr val="E5E0DF"/>
                </a:solidFill>
                <a:latin typeface="Overpass" pitchFamily="34" charset="0"/>
                <a:ea typeface="Overpass" pitchFamily="34" charset="-122"/>
                <a:cs typeface="Overpass" pitchFamily="34" charset="-120"/>
              </a:rPr>
              <a:t>Confidentiality</a:t>
            </a:r>
            <a:endParaRPr lang="en-US" sz="2157" dirty="0"/>
          </a:p>
        </p:txBody>
      </p:sp>
      <p:sp>
        <p:nvSpPr>
          <p:cNvPr id="10" name="Text 7"/>
          <p:cNvSpPr/>
          <p:nvPr/>
        </p:nvSpPr>
        <p:spPr>
          <a:xfrm>
            <a:off x="2635448" y="6223992"/>
            <a:ext cx="4351020" cy="1402556"/>
          </a:xfrm>
          <a:prstGeom prst="rect">
            <a:avLst/>
          </a:prstGeom>
          <a:noFill/>
          <a:ln/>
        </p:spPr>
        <p:txBody>
          <a:bodyPr wrap="square" rtlCol="0" anchor="t"/>
          <a:lstStyle/>
          <a:p>
            <a:pPr marL="0" indent="0" algn="ctr">
              <a:lnSpc>
                <a:spcPts val="2761"/>
              </a:lnSpc>
              <a:buNone/>
            </a:pPr>
            <a:r>
              <a:rPr lang="en-US" sz="1726" dirty="0">
                <a:solidFill>
                  <a:srgbClr val="E5E0DF"/>
                </a:solidFill>
                <a:latin typeface="Overpass" pitchFamily="34" charset="0"/>
                <a:ea typeface="Overpass" pitchFamily="34" charset="-122"/>
                <a:cs typeface="Overpass" pitchFamily="34" charset="-120"/>
              </a:rPr>
              <a:t>It is important to maintain the confidentiality of test items and the test itself. Students should not have access to the test before the scheduled administration time.</a:t>
            </a:r>
            <a:endParaRPr lang="en-US" sz="1726" dirty="0"/>
          </a:p>
        </p:txBody>
      </p:sp>
      <p:sp>
        <p:nvSpPr>
          <p:cNvPr id="11" name="Shape 8"/>
          <p:cNvSpPr/>
          <p:nvPr/>
        </p:nvSpPr>
        <p:spPr>
          <a:xfrm>
            <a:off x="7293173" y="3909298"/>
            <a:ext cx="43815" cy="767001"/>
          </a:xfrm>
          <a:prstGeom prst="rect">
            <a:avLst/>
          </a:prstGeom>
          <a:solidFill>
            <a:srgbClr val="970248"/>
          </a:solidFill>
          <a:ln/>
        </p:spPr>
        <p:txBody>
          <a:bodyPr/>
          <a:lstStyle/>
          <a:p>
            <a:endParaRPr lang="en-US"/>
          </a:p>
        </p:txBody>
      </p:sp>
      <p:sp>
        <p:nvSpPr>
          <p:cNvPr id="12" name="Shape 9"/>
          <p:cNvSpPr/>
          <p:nvPr/>
        </p:nvSpPr>
        <p:spPr>
          <a:xfrm>
            <a:off x="7068622" y="4429839"/>
            <a:ext cx="493038" cy="493038"/>
          </a:xfrm>
          <a:prstGeom prst="roundRect">
            <a:avLst>
              <a:gd name="adj" fmla="val 11128"/>
            </a:avLst>
          </a:prstGeom>
          <a:solidFill>
            <a:srgbClr val="7E023C"/>
          </a:solidFill>
          <a:ln w="7620">
            <a:solidFill>
              <a:srgbClr val="970248"/>
            </a:solidFill>
            <a:prstDash val="solid"/>
          </a:ln>
        </p:spPr>
        <p:txBody>
          <a:bodyPr/>
          <a:lstStyle/>
          <a:p>
            <a:endParaRPr lang="en-US"/>
          </a:p>
        </p:txBody>
      </p:sp>
      <p:sp>
        <p:nvSpPr>
          <p:cNvPr id="13" name="Text 10"/>
          <p:cNvSpPr/>
          <p:nvPr/>
        </p:nvSpPr>
        <p:spPr>
          <a:xfrm>
            <a:off x="7216021" y="4470916"/>
            <a:ext cx="198120" cy="410885"/>
          </a:xfrm>
          <a:prstGeom prst="rect">
            <a:avLst/>
          </a:prstGeom>
          <a:noFill/>
          <a:ln/>
        </p:spPr>
        <p:txBody>
          <a:bodyPr wrap="none" rtlCol="0" anchor="t"/>
          <a:lstStyle/>
          <a:p>
            <a:pPr marL="0" indent="0" algn="ctr">
              <a:lnSpc>
                <a:spcPts val="3236"/>
              </a:lnSpc>
              <a:buNone/>
            </a:pPr>
            <a:r>
              <a:rPr lang="en-US" sz="2588" b="1" dirty="0">
                <a:solidFill>
                  <a:srgbClr val="E5E0DF"/>
                </a:solidFill>
                <a:latin typeface="Overpass" pitchFamily="34" charset="0"/>
                <a:ea typeface="Overpass" pitchFamily="34" charset="-122"/>
                <a:cs typeface="Overpass" pitchFamily="34" charset="-120"/>
              </a:rPr>
              <a:t>2</a:t>
            </a:r>
            <a:endParaRPr lang="en-US" sz="2588" dirty="0"/>
          </a:p>
        </p:txBody>
      </p:sp>
      <p:sp>
        <p:nvSpPr>
          <p:cNvPr id="14" name="Text 11"/>
          <p:cNvSpPr/>
          <p:nvPr/>
        </p:nvSpPr>
        <p:spPr>
          <a:xfrm>
            <a:off x="6105287" y="1726049"/>
            <a:ext cx="2419469" cy="342424"/>
          </a:xfrm>
          <a:prstGeom prst="rect">
            <a:avLst/>
          </a:prstGeom>
          <a:noFill/>
          <a:ln/>
        </p:spPr>
        <p:txBody>
          <a:bodyPr wrap="none" rtlCol="0" anchor="t"/>
          <a:lstStyle/>
          <a:p>
            <a:pPr marL="0" indent="0" algn="ctr">
              <a:lnSpc>
                <a:spcPts val="2696"/>
              </a:lnSpc>
              <a:buNone/>
            </a:pPr>
            <a:r>
              <a:rPr lang="en-US" sz="2157" b="1" kern="0" spc="-65" dirty="0">
                <a:solidFill>
                  <a:srgbClr val="E5E0DF"/>
                </a:solidFill>
                <a:latin typeface="Overpass" pitchFamily="34" charset="0"/>
                <a:ea typeface="Overpass" pitchFamily="34" charset="-122"/>
                <a:cs typeface="Overpass" pitchFamily="34" charset="-120"/>
              </a:rPr>
              <a:t>Preventing Cheating</a:t>
            </a:r>
            <a:endParaRPr lang="en-US" sz="2157" dirty="0"/>
          </a:p>
        </p:txBody>
      </p:sp>
      <p:sp>
        <p:nvSpPr>
          <p:cNvPr id="15" name="Text 12"/>
          <p:cNvSpPr/>
          <p:nvPr/>
        </p:nvSpPr>
        <p:spPr>
          <a:xfrm>
            <a:off x="5139571" y="2287548"/>
            <a:ext cx="4351020" cy="1402556"/>
          </a:xfrm>
          <a:prstGeom prst="rect">
            <a:avLst/>
          </a:prstGeom>
          <a:noFill/>
          <a:ln/>
        </p:spPr>
        <p:txBody>
          <a:bodyPr wrap="square" rtlCol="0" anchor="t"/>
          <a:lstStyle/>
          <a:p>
            <a:pPr marL="0" indent="0" algn="ctr">
              <a:lnSpc>
                <a:spcPts val="2761"/>
              </a:lnSpc>
              <a:buNone/>
            </a:pPr>
            <a:r>
              <a:rPr lang="en-US" sz="1726" dirty="0">
                <a:solidFill>
                  <a:srgbClr val="E5E0DF"/>
                </a:solidFill>
                <a:latin typeface="Overpass" pitchFamily="34" charset="0"/>
                <a:ea typeface="Overpass" pitchFamily="34" charset="-122"/>
                <a:cs typeface="Overpass" pitchFamily="34" charset="-120"/>
              </a:rPr>
              <a:t>Test security measures should be implemented to prevent cheating, such as seating arrangements, monitoring, and use of different forms of the test.</a:t>
            </a:r>
            <a:endParaRPr lang="en-US" sz="1726" dirty="0"/>
          </a:p>
        </p:txBody>
      </p:sp>
      <p:sp>
        <p:nvSpPr>
          <p:cNvPr id="16" name="Shape 13"/>
          <p:cNvSpPr/>
          <p:nvPr/>
        </p:nvSpPr>
        <p:spPr>
          <a:xfrm>
            <a:off x="9797296" y="4676299"/>
            <a:ext cx="43815" cy="767001"/>
          </a:xfrm>
          <a:prstGeom prst="rect">
            <a:avLst/>
          </a:prstGeom>
          <a:solidFill>
            <a:srgbClr val="970248"/>
          </a:solidFill>
          <a:ln/>
        </p:spPr>
        <p:txBody>
          <a:bodyPr/>
          <a:lstStyle/>
          <a:p>
            <a:endParaRPr lang="en-US"/>
          </a:p>
        </p:txBody>
      </p:sp>
      <p:sp>
        <p:nvSpPr>
          <p:cNvPr id="17" name="Shape 14"/>
          <p:cNvSpPr/>
          <p:nvPr/>
        </p:nvSpPr>
        <p:spPr>
          <a:xfrm>
            <a:off x="9572744" y="4429839"/>
            <a:ext cx="493038" cy="493038"/>
          </a:xfrm>
          <a:prstGeom prst="roundRect">
            <a:avLst>
              <a:gd name="adj" fmla="val 11128"/>
            </a:avLst>
          </a:prstGeom>
          <a:solidFill>
            <a:srgbClr val="7E023C"/>
          </a:solidFill>
          <a:ln w="7620">
            <a:solidFill>
              <a:srgbClr val="970248"/>
            </a:solidFill>
            <a:prstDash val="solid"/>
          </a:ln>
        </p:spPr>
        <p:txBody>
          <a:bodyPr/>
          <a:lstStyle/>
          <a:p>
            <a:endParaRPr lang="en-US"/>
          </a:p>
        </p:txBody>
      </p:sp>
      <p:sp>
        <p:nvSpPr>
          <p:cNvPr id="18" name="Text 15"/>
          <p:cNvSpPr/>
          <p:nvPr/>
        </p:nvSpPr>
        <p:spPr>
          <a:xfrm>
            <a:off x="9720143" y="4470916"/>
            <a:ext cx="198120" cy="410885"/>
          </a:xfrm>
          <a:prstGeom prst="rect">
            <a:avLst/>
          </a:prstGeom>
          <a:noFill/>
          <a:ln/>
        </p:spPr>
        <p:txBody>
          <a:bodyPr wrap="none" rtlCol="0" anchor="t"/>
          <a:lstStyle/>
          <a:p>
            <a:pPr marL="0" indent="0" algn="ctr">
              <a:lnSpc>
                <a:spcPts val="3236"/>
              </a:lnSpc>
              <a:buNone/>
            </a:pPr>
            <a:r>
              <a:rPr lang="en-US" sz="2588" b="1" dirty="0">
                <a:solidFill>
                  <a:srgbClr val="E5E0DF"/>
                </a:solidFill>
                <a:latin typeface="Overpass" pitchFamily="34" charset="0"/>
                <a:ea typeface="Overpass" pitchFamily="34" charset="-122"/>
                <a:cs typeface="Overpass" pitchFamily="34" charset="-120"/>
              </a:rPr>
              <a:t>3</a:t>
            </a:r>
            <a:endParaRPr lang="en-US" sz="2588" dirty="0"/>
          </a:p>
        </p:txBody>
      </p:sp>
      <p:sp>
        <p:nvSpPr>
          <p:cNvPr id="19" name="Text 16"/>
          <p:cNvSpPr/>
          <p:nvPr/>
        </p:nvSpPr>
        <p:spPr>
          <a:xfrm>
            <a:off x="8723471" y="5662493"/>
            <a:ext cx="2191464" cy="342424"/>
          </a:xfrm>
          <a:prstGeom prst="rect">
            <a:avLst/>
          </a:prstGeom>
          <a:noFill/>
          <a:ln/>
        </p:spPr>
        <p:txBody>
          <a:bodyPr wrap="none" rtlCol="0" anchor="t"/>
          <a:lstStyle/>
          <a:p>
            <a:pPr marL="0" indent="0" algn="ctr">
              <a:lnSpc>
                <a:spcPts val="2696"/>
              </a:lnSpc>
              <a:buNone/>
            </a:pPr>
            <a:r>
              <a:rPr lang="en-US" sz="2157" b="1" kern="0" spc="-65" dirty="0">
                <a:solidFill>
                  <a:srgbClr val="E5E0DF"/>
                </a:solidFill>
                <a:latin typeface="Overpass" pitchFamily="34" charset="0"/>
                <a:ea typeface="Overpass" pitchFamily="34" charset="-122"/>
                <a:cs typeface="Overpass" pitchFamily="34" charset="-120"/>
              </a:rPr>
              <a:t>Proper Storage</a:t>
            </a:r>
            <a:endParaRPr lang="en-US" sz="2157" dirty="0"/>
          </a:p>
        </p:txBody>
      </p:sp>
      <p:sp>
        <p:nvSpPr>
          <p:cNvPr id="20" name="Text 17"/>
          <p:cNvSpPr/>
          <p:nvPr/>
        </p:nvSpPr>
        <p:spPr>
          <a:xfrm>
            <a:off x="7643693" y="6223992"/>
            <a:ext cx="4351139" cy="1402556"/>
          </a:xfrm>
          <a:prstGeom prst="rect">
            <a:avLst/>
          </a:prstGeom>
          <a:noFill/>
          <a:ln/>
        </p:spPr>
        <p:txBody>
          <a:bodyPr wrap="square" rtlCol="0" anchor="t"/>
          <a:lstStyle/>
          <a:p>
            <a:pPr marL="0" indent="0" algn="ctr">
              <a:lnSpc>
                <a:spcPts val="2761"/>
              </a:lnSpc>
              <a:buNone/>
            </a:pPr>
            <a:r>
              <a:rPr lang="en-US" sz="1726" dirty="0">
                <a:solidFill>
                  <a:srgbClr val="E5E0DF"/>
                </a:solidFill>
                <a:latin typeface="Overpass" pitchFamily="34" charset="0"/>
                <a:ea typeface="Overpass" pitchFamily="34" charset="-122"/>
                <a:cs typeface="Overpass" pitchFamily="34" charset="-120"/>
              </a:rPr>
              <a:t>Tests should be properly stored before and after administration to prevent access by unauthorized persons. Electronic files should be password protected and secure.</a:t>
            </a:r>
            <a:endParaRPr lang="en-US" sz="1726"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2348389" y="750094"/>
            <a:ext cx="611516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Test Analysis and Review</a:t>
            </a:r>
            <a:endParaRPr lang="en-US" sz="4374" dirty="0"/>
          </a:p>
        </p:txBody>
      </p:sp>
      <p:pic>
        <p:nvPicPr>
          <p:cNvPr id="5" name="Image 1" descr="preencoded.png"/>
          <p:cNvPicPr>
            <a:picLocks noChangeAspect="1"/>
          </p:cNvPicPr>
          <p:nvPr/>
        </p:nvPicPr>
        <p:blipFill>
          <a:blip r:embed="rId4"/>
          <a:stretch>
            <a:fillRect/>
          </a:stretch>
        </p:blipFill>
        <p:spPr>
          <a:xfrm>
            <a:off x="2348389" y="1888808"/>
            <a:ext cx="4800124" cy="2966680"/>
          </a:xfrm>
          <a:prstGeom prst="rect">
            <a:avLst/>
          </a:prstGeom>
        </p:spPr>
      </p:pic>
      <p:sp>
        <p:nvSpPr>
          <p:cNvPr id="6" name="Text 2"/>
          <p:cNvSpPr/>
          <p:nvPr/>
        </p:nvSpPr>
        <p:spPr>
          <a:xfrm>
            <a:off x="2348389" y="5133142"/>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Analysis</a:t>
            </a:r>
            <a:endParaRPr lang="en-US" sz="2187" dirty="0"/>
          </a:p>
        </p:txBody>
      </p:sp>
      <p:sp>
        <p:nvSpPr>
          <p:cNvPr id="7" name="Text 3"/>
          <p:cNvSpPr/>
          <p:nvPr/>
        </p:nvSpPr>
        <p:spPr>
          <a:xfrm>
            <a:off x="2348389" y="5702498"/>
            <a:ext cx="4800124"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After the test is administered and scored, the results must be analyzed to evaluate student learning and the effectiveness of the test. This data can be used to improve teaching and learning.</a:t>
            </a:r>
            <a:endParaRPr lang="en-US" sz="1750" dirty="0"/>
          </a:p>
        </p:txBody>
      </p:sp>
      <p:pic>
        <p:nvPicPr>
          <p:cNvPr id="8" name="Image 2" descr="preencoded.png"/>
          <p:cNvPicPr>
            <a:picLocks noChangeAspect="1"/>
          </p:cNvPicPr>
          <p:nvPr/>
        </p:nvPicPr>
        <p:blipFill>
          <a:blip r:embed="rId5"/>
          <a:stretch>
            <a:fillRect/>
          </a:stretch>
        </p:blipFill>
        <p:spPr>
          <a:xfrm>
            <a:off x="7481768" y="1888808"/>
            <a:ext cx="4800124" cy="2966680"/>
          </a:xfrm>
          <a:prstGeom prst="rect">
            <a:avLst/>
          </a:prstGeom>
        </p:spPr>
      </p:pic>
      <p:sp>
        <p:nvSpPr>
          <p:cNvPr id="9" name="Text 4"/>
          <p:cNvSpPr/>
          <p:nvPr/>
        </p:nvSpPr>
        <p:spPr>
          <a:xfrm>
            <a:off x="7481768" y="5133142"/>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Review</a:t>
            </a:r>
            <a:endParaRPr lang="en-US" sz="2187" dirty="0"/>
          </a:p>
        </p:txBody>
      </p:sp>
      <p:sp>
        <p:nvSpPr>
          <p:cNvPr id="10" name="Text 5"/>
          <p:cNvSpPr/>
          <p:nvPr/>
        </p:nvSpPr>
        <p:spPr>
          <a:xfrm>
            <a:off x="7481768" y="5702498"/>
            <a:ext cx="4800124"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test review process allows students to review their performance and understand feedback on their learning. Teachers can use this process to discuss student weaknesses and strengths and adjust instruction accordingly.</a:t>
            </a:r>
            <a:endParaRPr lang="en-US" sz="1750" dirty="0"/>
          </a:p>
        </p:txBody>
      </p:sp>
      <p:pic>
        <p:nvPicPr>
          <p:cNvPr id="11"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2348389" y="983813"/>
            <a:ext cx="773310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Alternatives to Traditional Tests</a:t>
            </a:r>
            <a:endParaRPr lang="en-US" sz="4374" dirty="0"/>
          </a:p>
        </p:txBody>
      </p:sp>
      <p:sp>
        <p:nvSpPr>
          <p:cNvPr id="5" name="Shape 2"/>
          <p:cNvSpPr/>
          <p:nvPr/>
        </p:nvSpPr>
        <p:spPr>
          <a:xfrm>
            <a:off x="2348389" y="2122527"/>
            <a:ext cx="4855726" cy="2450544"/>
          </a:xfrm>
          <a:prstGeom prst="roundRect">
            <a:avLst>
              <a:gd name="adj" fmla="val 2239"/>
            </a:avLst>
          </a:prstGeom>
          <a:solidFill>
            <a:srgbClr val="7E023C"/>
          </a:solidFill>
          <a:ln w="7620">
            <a:solidFill>
              <a:srgbClr val="970248"/>
            </a:solidFill>
            <a:prstDash val="solid"/>
          </a:ln>
        </p:spPr>
        <p:txBody>
          <a:bodyPr/>
          <a:lstStyle/>
          <a:p>
            <a:endParaRPr lang="en-US"/>
          </a:p>
        </p:txBody>
      </p:sp>
      <p:sp>
        <p:nvSpPr>
          <p:cNvPr id="6" name="Text 3"/>
          <p:cNvSpPr/>
          <p:nvPr/>
        </p:nvSpPr>
        <p:spPr>
          <a:xfrm>
            <a:off x="2578179" y="2352318"/>
            <a:ext cx="272903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Authentic Assessment</a:t>
            </a:r>
            <a:endParaRPr lang="en-US" sz="2187" dirty="0"/>
          </a:p>
        </p:txBody>
      </p:sp>
      <p:sp>
        <p:nvSpPr>
          <p:cNvPr id="7" name="Text 4"/>
          <p:cNvSpPr/>
          <p:nvPr/>
        </p:nvSpPr>
        <p:spPr>
          <a:xfrm>
            <a:off x="2578179" y="2921675"/>
            <a:ext cx="4396145"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Performance-based assessments such as projects and portfolios can provide a more comprehensive view of student learning and improve intrinsic motivation.</a:t>
            </a:r>
            <a:endParaRPr lang="en-US" sz="1750" dirty="0"/>
          </a:p>
        </p:txBody>
      </p:sp>
      <p:sp>
        <p:nvSpPr>
          <p:cNvPr id="8" name="Shape 5"/>
          <p:cNvSpPr/>
          <p:nvPr/>
        </p:nvSpPr>
        <p:spPr>
          <a:xfrm>
            <a:off x="7426285" y="2122527"/>
            <a:ext cx="4855726" cy="2450544"/>
          </a:xfrm>
          <a:prstGeom prst="roundRect">
            <a:avLst>
              <a:gd name="adj" fmla="val 2239"/>
            </a:avLst>
          </a:prstGeom>
          <a:solidFill>
            <a:srgbClr val="7E023C"/>
          </a:solidFill>
          <a:ln w="7620">
            <a:solidFill>
              <a:srgbClr val="970248"/>
            </a:solidFill>
            <a:prstDash val="solid"/>
          </a:ln>
        </p:spPr>
        <p:txBody>
          <a:bodyPr/>
          <a:lstStyle/>
          <a:p>
            <a:endParaRPr lang="en-US"/>
          </a:p>
        </p:txBody>
      </p:sp>
      <p:sp>
        <p:nvSpPr>
          <p:cNvPr id="9" name="Text 6"/>
          <p:cNvSpPr/>
          <p:nvPr/>
        </p:nvSpPr>
        <p:spPr>
          <a:xfrm>
            <a:off x="7656076" y="2352318"/>
            <a:ext cx="273665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Formative Assessment</a:t>
            </a:r>
            <a:endParaRPr lang="en-US" sz="2187" dirty="0"/>
          </a:p>
        </p:txBody>
      </p:sp>
      <p:sp>
        <p:nvSpPr>
          <p:cNvPr id="10" name="Text 7"/>
          <p:cNvSpPr/>
          <p:nvPr/>
        </p:nvSpPr>
        <p:spPr>
          <a:xfrm>
            <a:off x="7656076" y="2921675"/>
            <a:ext cx="4396145"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Frequent, ongoing assessments such as quizzes and exit tickets can be used to monitor student learning progress and adjust instruction accordingly.</a:t>
            </a:r>
            <a:endParaRPr lang="en-US" sz="1750" dirty="0"/>
          </a:p>
        </p:txBody>
      </p:sp>
      <p:sp>
        <p:nvSpPr>
          <p:cNvPr id="11" name="Shape 8"/>
          <p:cNvSpPr/>
          <p:nvPr/>
        </p:nvSpPr>
        <p:spPr>
          <a:xfrm>
            <a:off x="2348389" y="4795242"/>
            <a:ext cx="4855726" cy="2450544"/>
          </a:xfrm>
          <a:prstGeom prst="roundRect">
            <a:avLst>
              <a:gd name="adj" fmla="val 2239"/>
            </a:avLst>
          </a:prstGeom>
          <a:solidFill>
            <a:srgbClr val="7E023C"/>
          </a:solidFill>
          <a:ln w="7620">
            <a:solidFill>
              <a:srgbClr val="970248"/>
            </a:solidFill>
            <a:prstDash val="solid"/>
          </a:ln>
        </p:spPr>
        <p:txBody>
          <a:bodyPr/>
          <a:lstStyle/>
          <a:p>
            <a:endParaRPr lang="en-US"/>
          </a:p>
        </p:txBody>
      </p:sp>
      <p:sp>
        <p:nvSpPr>
          <p:cNvPr id="12" name="Text 9"/>
          <p:cNvSpPr/>
          <p:nvPr/>
        </p:nvSpPr>
        <p:spPr>
          <a:xfrm>
            <a:off x="2578179" y="5025033"/>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Self-Assessment</a:t>
            </a:r>
            <a:endParaRPr lang="en-US" sz="2187" dirty="0"/>
          </a:p>
        </p:txBody>
      </p:sp>
      <p:sp>
        <p:nvSpPr>
          <p:cNvPr id="13" name="Text 10"/>
          <p:cNvSpPr/>
          <p:nvPr/>
        </p:nvSpPr>
        <p:spPr>
          <a:xfrm>
            <a:off x="2578179" y="5594390"/>
            <a:ext cx="4396145"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Self-reflection activities can help students take ownership of their learning and deepen understanding of their strengths and weaknesses.</a:t>
            </a:r>
            <a:endParaRPr lang="en-US" sz="1750" dirty="0"/>
          </a:p>
        </p:txBody>
      </p:sp>
      <p:sp>
        <p:nvSpPr>
          <p:cNvPr id="14" name="Shape 11"/>
          <p:cNvSpPr/>
          <p:nvPr/>
        </p:nvSpPr>
        <p:spPr>
          <a:xfrm>
            <a:off x="7426285" y="4795242"/>
            <a:ext cx="4855726" cy="2450544"/>
          </a:xfrm>
          <a:prstGeom prst="roundRect">
            <a:avLst>
              <a:gd name="adj" fmla="val 2239"/>
            </a:avLst>
          </a:prstGeom>
          <a:solidFill>
            <a:srgbClr val="7E023C"/>
          </a:solidFill>
          <a:ln w="7620">
            <a:solidFill>
              <a:srgbClr val="970248"/>
            </a:solidFill>
            <a:prstDash val="solid"/>
          </a:ln>
        </p:spPr>
        <p:txBody>
          <a:bodyPr/>
          <a:lstStyle/>
          <a:p>
            <a:endParaRPr lang="en-US"/>
          </a:p>
        </p:txBody>
      </p:sp>
      <p:sp>
        <p:nvSpPr>
          <p:cNvPr id="15" name="Text 12"/>
          <p:cNvSpPr/>
          <p:nvPr/>
        </p:nvSpPr>
        <p:spPr>
          <a:xfrm>
            <a:off x="7656076" y="5025033"/>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Peer Assessment</a:t>
            </a:r>
            <a:endParaRPr lang="en-US" sz="2187" dirty="0"/>
          </a:p>
        </p:txBody>
      </p:sp>
      <p:sp>
        <p:nvSpPr>
          <p:cNvPr id="16" name="Text 13"/>
          <p:cNvSpPr/>
          <p:nvPr/>
        </p:nvSpPr>
        <p:spPr>
          <a:xfrm>
            <a:off x="7656076" y="5594390"/>
            <a:ext cx="4396145"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Peer evaluation and collaboration activities can help to promote critical thinking, communication, and social skills.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Conclusion</a:t>
            </a:r>
            <a:endParaRPr lang="en-US" sz="4374" dirty="0"/>
          </a:p>
        </p:txBody>
      </p:sp>
      <p:sp>
        <p:nvSpPr>
          <p:cNvPr id="5" name="Text 2"/>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process of constructing a high-quality teacher-made test can seem daunting, but with careful planning and preparation, it can be an effective tool for measuring student learning outcomes. Remember to consider test security, analysis, and alternative assessment strategies to improve student learning.</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7620">
            <a:solidFill>
              <a:srgbClr val="565151"/>
            </a:solidFill>
            <a:prstDash val="solid"/>
          </a:ln>
        </p:spPr>
        <p:txBody>
          <a:bodyPr/>
          <a:lstStyle/>
          <a:p>
            <a:endParaRPr lang="en-US"/>
          </a:p>
        </p:txBody>
      </p:sp>
      <p:sp>
        <p:nvSpPr>
          <p:cNvPr id="4" name="Text 1"/>
          <p:cNvSpPr/>
          <p:nvPr/>
        </p:nvSpPr>
        <p:spPr>
          <a:xfrm>
            <a:off x="2348389" y="750094"/>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Planning the Test</a:t>
            </a:r>
            <a:endParaRPr lang="en-US" sz="4374" dirty="0"/>
          </a:p>
        </p:txBody>
      </p:sp>
      <p:pic>
        <p:nvPicPr>
          <p:cNvPr id="5" name="Image 1" descr="preencoded.png"/>
          <p:cNvPicPr>
            <a:picLocks noChangeAspect="1"/>
          </p:cNvPicPr>
          <p:nvPr/>
        </p:nvPicPr>
        <p:blipFill>
          <a:blip r:embed="rId4"/>
          <a:stretch>
            <a:fillRect/>
          </a:stretch>
        </p:blipFill>
        <p:spPr>
          <a:xfrm>
            <a:off x="2348389" y="1888808"/>
            <a:ext cx="4800124" cy="2966680"/>
          </a:xfrm>
          <a:prstGeom prst="rect">
            <a:avLst/>
          </a:prstGeom>
        </p:spPr>
      </p:pic>
      <p:sp>
        <p:nvSpPr>
          <p:cNvPr id="6" name="Text 2"/>
          <p:cNvSpPr/>
          <p:nvPr/>
        </p:nvSpPr>
        <p:spPr>
          <a:xfrm>
            <a:off x="2348389" y="5133142"/>
            <a:ext cx="3802499"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Writing Instructional Objectives</a:t>
            </a:r>
            <a:endParaRPr lang="en-US" sz="2187" dirty="0"/>
          </a:p>
        </p:txBody>
      </p:sp>
      <p:sp>
        <p:nvSpPr>
          <p:cNvPr id="7" name="Text 3"/>
          <p:cNvSpPr/>
          <p:nvPr/>
        </p:nvSpPr>
        <p:spPr>
          <a:xfrm>
            <a:off x="2348389" y="5702498"/>
            <a:ext cx="4800124"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first step in constructing a successful teacher-made test is to clearly define the learning objectives and outcomes that the assessment will measure. This must be done before preparing the actual test items.</a:t>
            </a:r>
            <a:endParaRPr lang="en-US" sz="1750" dirty="0"/>
          </a:p>
        </p:txBody>
      </p:sp>
      <p:pic>
        <p:nvPicPr>
          <p:cNvPr id="8" name="Image 2" descr="preencoded.png"/>
          <p:cNvPicPr>
            <a:picLocks noChangeAspect="1"/>
          </p:cNvPicPr>
          <p:nvPr/>
        </p:nvPicPr>
        <p:blipFill>
          <a:blip r:embed="rId5"/>
          <a:stretch>
            <a:fillRect/>
          </a:stretch>
        </p:blipFill>
        <p:spPr>
          <a:xfrm>
            <a:off x="7481768" y="1888808"/>
            <a:ext cx="4800124" cy="2966680"/>
          </a:xfrm>
          <a:prstGeom prst="rect">
            <a:avLst/>
          </a:prstGeom>
        </p:spPr>
      </p:pic>
      <p:sp>
        <p:nvSpPr>
          <p:cNvPr id="9" name="Text 4"/>
          <p:cNvSpPr/>
          <p:nvPr/>
        </p:nvSpPr>
        <p:spPr>
          <a:xfrm>
            <a:off x="7481768" y="5133142"/>
            <a:ext cx="3568422"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Preparing Specification Chart</a:t>
            </a:r>
            <a:endParaRPr lang="en-US" sz="2187" dirty="0"/>
          </a:p>
        </p:txBody>
      </p:sp>
      <p:sp>
        <p:nvSpPr>
          <p:cNvPr id="10" name="Text 5"/>
          <p:cNvSpPr/>
          <p:nvPr/>
        </p:nvSpPr>
        <p:spPr>
          <a:xfrm>
            <a:off x="7481768" y="5702498"/>
            <a:ext cx="4800124"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A specification chart outlines the topics, concepts, and learning objectives that will be included in the assessment. It serves as a blueprint for constructing the test items and ensures coverage of important content areas.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2037993" y="1694617"/>
            <a:ext cx="1046988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Writing Strong Instructional Objectives</a:t>
            </a:r>
            <a:endParaRPr lang="en-US" sz="4374" dirty="0"/>
          </a:p>
        </p:txBody>
      </p:sp>
      <p:sp>
        <p:nvSpPr>
          <p:cNvPr id="5" name="Shape 3"/>
          <p:cNvSpPr/>
          <p:nvPr/>
        </p:nvSpPr>
        <p:spPr>
          <a:xfrm>
            <a:off x="2037993" y="2833330"/>
            <a:ext cx="5166122" cy="1739741"/>
          </a:xfrm>
          <a:prstGeom prst="roundRect">
            <a:avLst>
              <a:gd name="adj" fmla="val 3154"/>
            </a:avLst>
          </a:prstGeom>
          <a:solidFill>
            <a:srgbClr val="3D3D42"/>
          </a:solidFill>
          <a:ln w="7620">
            <a:solidFill>
              <a:srgbClr val="494950"/>
            </a:solidFill>
            <a:prstDash val="solid"/>
          </a:ln>
        </p:spPr>
        <p:txBody>
          <a:bodyPr/>
          <a:lstStyle/>
          <a:p>
            <a:endParaRPr lang="en-US"/>
          </a:p>
        </p:txBody>
      </p:sp>
      <p:sp>
        <p:nvSpPr>
          <p:cNvPr id="6" name="Text 4"/>
          <p:cNvSpPr/>
          <p:nvPr/>
        </p:nvSpPr>
        <p:spPr>
          <a:xfrm>
            <a:off x="2267783" y="3063121"/>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Be Specific</a:t>
            </a:r>
            <a:endParaRPr lang="en-US" sz="2187" dirty="0"/>
          </a:p>
        </p:txBody>
      </p:sp>
      <p:sp>
        <p:nvSpPr>
          <p:cNvPr id="7" name="Text 5"/>
          <p:cNvSpPr/>
          <p:nvPr/>
        </p:nvSpPr>
        <p:spPr>
          <a:xfrm>
            <a:off x="2267783" y="3632478"/>
            <a:ext cx="470654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Clearly define what students should know or be able to do.</a:t>
            </a:r>
            <a:endParaRPr lang="en-US" sz="1750" dirty="0"/>
          </a:p>
        </p:txBody>
      </p:sp>
      <p:sp>
        <p:nvSpPr>
          <p:cNvPr id="8" name="Shape 6"/>
          <p:cNvSpPr/>
          <p:nvPr/>
        </p:nvSpPr>
        <p:spPr>
          <a:xfrm>
            <a:off x="7426285" y="2833330"/>
            <a:ext cx="5166122" cy="1739741"/>
          </a:xfrm>
          <a:prstGeom prst="roundRect">
            <a:avLst>
              <a:gd name="adj" fmla="val 3154"/>
            </a:avLst>
          </a:prstGeom>
          <a:solidFill>
            <a:srgbClr val="3D3D42"/>
          </a:solidFill>
          <a:ln w="7620">
            <a:solidFill>
              <a:srgbClr val="494950"/>
            </a:solidFill>
            <a:prstDash val="solid"/>
          </a:ln>
        </p:spPr>
        <p:txBody>
          <a:bodyPr/>
          <a:lstStyle/>
          <a:p>
            <a:endParaRPr lang="en-US"/>
          </a:p>
        </p:txBody>
      </p:sp>
      <p:sp>
        <p:nvSpPr>
          <p:cNvPr id="9" name="Text 7"/>
          <p:cNvSpPr/>
          <p:nvPr/>
        </p:nvSpPr>
        <p:spPr>
          <a:xfrm>
            <a:off x="7656076" y="3063121"/>
            <a:ext cx="230886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Use Action Verbs</a:t>
            </a:r>
            <a:endParaRPr lang="en-US" sz="2187" dirty="0"/>
          </a:p>
        </p:txBody>
      </p:sp>
      <p:sp>
        <p:nvSpPr>
          <p:cNvPr id="10" name="Text 8"/>
          <p:cNvSpPr/>
          <p:nvPr/>
        </p:nvSpPr>
        <p:spPr>
          <a:xfrm>
            <a:off x="7656076" y="3632478"/>
            <a:ext cx="470654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Start each objective with a clear, measurable action verb.</a:t>
            </a:r>
            <a:endParaRPr lang="en-US" sz="1750" dirty="0"/>
          </a:p>
        </p:txBody>
      </p:sp>
      <p:sp>
        <p:nvSpPr>
          <p:cNvPr id="11" name="Shape 9"/>
          <p:cNvSpPr/>
          <p:nvPr/>
        </p:nvSpPr>
        <p:spPr>
          <a:xfrm>
            <a:off x="2037993" y="4795242"/>
            <a:ext cx="5166122" cy="1739741"/>
          </a:xfrm>
          <a:prstGeom prst="roundRect">
            <a:avLst>
              <a:gd name="adj" fmla="val 3154"/>
            </a:avLst>
          </a:prstGeom>
          <a:solidFill>
            <a:srgbClr val="3D3D42"/>
          </a:solidFill>
          <a:ln w="7620">
            <a:solidFill>
              <a:srgbClr val="494950"/>
            </a:solidFill>
            <a:prstDash val="solid"/>
          </a:ln>
        </p:spPr>
        <p:txBody>
          <a:bodyPr/>
          <a:lstStyle/>
          <a:p>
            <a:endParaRPr lang="en-US"/>
          </a:p>
        </p:txBody>
      </p:sp>
      <p:sp>
        <p:nvSpPr>
          <p:cNvPr id="12" name="Text 10"/>
          <p:cNvSpPr/>
          <p:nvPr/>
        </p:nvSpPr>
        <p:spPr>
          <a:xfrm>
            <a:off x="2267783" y="5025033"/>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Be Realistic</a:t>
            </a:r>
            <a:endParaRPr lang="en-US" sz="2187" dirty="0"/>
          </a:p>
        </p:txBody>
      </p:sp>
      <p:sp>
        <p:nvSpPr>
          <p:cNvPr id="13" name="Text 11"/>
          <p:cNvSpPr/>
          <p:nvPr/>
        </p:nvSpPr>
        <p:spPr>
          <a:xfrm>
            <a:off x="2267783" y="5594390"/>
            <a:ext cx="470654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Make sure the objective is achievable given the time and resources provided.</a:t>
            </a:r>
            <a:endParaRPr lang="en-US" sz="1750" dirty="0"/>
          </a:p>
        </p:txBody>
      </p:sp>
      <p:sp>
        <p:nvSpPr>
          <p:cNvPr id="14" name="Shape 12"/>
          <p:cNvSpPr/>
          <p:nvPr/>
        </p:nvSpPr>
        <p:spPr>
          <a:xfrm>
            <a:off x="7426285" y="4795242"/>
            <a:ext cx="5166122" cy="1739741"/>
          </a:xfrm>
          <a:prstGeom prst="roundRect">
            <a:avLst>
              <a:gd name="adj" fmla="val 3154"/>
            </a:avLst>
          </a:prstGeom>
          <a:solidFill>
            <a:srgbClr val="3D3D42"/>
          </a:solidFill>
          <a:ln w="7620">
            <a:solidFill>
              <a:srgbClr val="494950"/>
            </a:solidFill>
            <a:prstDash val="solid"/>
          </a:ln>
        </p:spPr>
        <p:txBody>
          <a:bodyPr/>
          <a:lstStyle/>
          <a:p>
            <a:endParaRPr lang="en-US"/>
          </a:p>
        </p:txBody>
      </p:sp>
      <p:sp>
        <p:nvSpPr>
          <p:cNvPr id="15" name="Text 13"/>
          <p:cNvSpPr/>
          <p:nvPr/>
        </p:nvSpPr>
        <p:spPr>
          <a:xfrm>
            <a:off x="7656076" y="5025033"/>
            <a:ext cx="3253740" cy="347186"/>
          </a:xfrm>
          <a:prstGeom prst="rect">
            <a:avLst/>
          </a:prstGeom>
          <a:noFill/>
          <a:ln/>
        </p:spPr>
        <p:txBody>
          <a:bodyPr wrap="none" rtlCol="0" anchor="t"/>
          <a:lstStyle/>
          <a:p>
            <a:pPr marL="0" indent="0">
              <a:lnSpc>
                <a:spcPts val="2734"/>
              </a:lnSpc>
              <a:buNone/>
            </a:pPr>
            <a:r>
              <a:rPr lang="en-US" sz="2187" dirty="0">
                <a:solidFill>
                  <a:srgbClr val="E5E0DF"/>
                </a:solidFill>
                <a:latin typeface="Poppins" pitchFamily="34" charset="0"/>
                <a:ea typeface="Poppins" pitchFamily="34" charset="-122"/>
                <a:cs typeface="Poppins" pitchFamily="34" charset="-120"/>
              </a:rPr>
              <a:t>Assess What You Teach</a:t>
            </a:r>
            <a:endParaRPr lang="en-US" sz="2187" dirty="0"/>
          </a:p>
        </p:txBody>
      </p:sp>
      <p:sp>
        <p:nvSpPr>
          <p:cNvPr id="16" name="Text 14"/>
          <p:cNvSpPr/>
          <p:nvPr/>
        </p:nvSpPr>
        <p:spPr>
          <a:xfrm>
            <a:off x="7656076" y="5594390"/>
            <a:ext cx="470654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Focus on key concepts and skills that you have taught or will teach.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30195"/>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3585210" y="431840"/>
            <a:ext cx="7459861" cy="981551"/>
          </a:xfrm>
          <a:prstGeom prst="rect">
            <a:avLst/>
          </a:prstGeom>
          <a:noFill/>
          <a:ln/>
        </p:spPr>
        <p:txBody>
          <a:bodyPr wrap="square" rtlCol="0" anchor="t"/>
          <a:lstStyle/>
          <a:p>
            <a:pPr marL="0" indent="0">
              <a:lnSpc>
                <a:spcPts val="3864"/>
              </a:lnSpc>
              <a:buNone/>
            </a:pPr>
            <a:r>
              <a:rPr lang="en-US" sz="3092" dirty="0">
                <a:solidFill>
                  <a:srgbClr val="F2F2F3"/>
                </a:solidFill>
                <a:latin typeface="Poppins" pitchFamily="34" charset="0"/>
                <a:ea typeface="Poppins" pitchFamily="34" charset="-122"/>
                <a:cs typeface="Poppins" pitchFamily="34" charset="-120"/>
              </a:rPr>
              <a:t>Preparing a detailed Specification Chart</a:t>
            </a:r>
            <a:endParaRPr lang="en-US" sz="3092" dirty="0"/>
          </a:p>
        </p:txBody>
      </p:sp>
      <p:pic>
        <p:nvPicPr>
          <p:cNvPr id="5" name="Image 0" descr="preencoded.png"/>
          <p:cNvPicPr>
            <a:picLocks noChangeAspect="1"/>
          </p:cNvPicPr>
          <p:nvPr/>
        </p:nvPicPr>
        <p:blipFill>
          <a:blip r:embed="rId3"/>
          <a:stretch>
            <a:fillRect/>
          </a:stretch>
        </p:blipFill>
        <p:spPr>
          <a:xfrm>
            <a:off x="3585210" y="1727478"/>
            <a:ext cx="2329577" cy="1439704"/>
          </a:xfrm>
          <a:prstGeom prst="rect">
            <a:avLst/>
          </a:prstGeom>
        </p:spPr>
      </p:pic>
      <p:sp>
        <p:nvSpPr>
          <p:cNvPr id="6" name="Text 3"/>
          <p:cNvSpPr/>
          <p:nvPr/>
        </p:nvSpPr>
        <p:spPr>
          <a:xfrm>
            <a:off x="3585210" y="3363397"/>
            <a:ext cx="1570434" cy="245388"/>
          </a:xfrm>
          <a:prstGeom prst="rect">
            <a:avLst/>
          </a:prstGeom>
          <a:noFill/>
          <a:ln/>
        </p:spPr>
        <p:txBody>
          <a:bodyPr wrap="none" rtlCol="0" anchor="t"/>
          <a:lstStyle/>
          <a:p>
            <a:pPr marL="0" indent="0" algn="l">
              <a:lnSpc>
                <a:spcPts val="1932"/>
              </a:lnSpc>
              <a:buNone/>
            </a:pPr>
            <a:r>
              <a:rPr lang="en-US" sz="1546" dirty="0">
                <a:solidFill>
                  <a:srgbClr val="F2F2F3"/>
                </a:solidFill>
                <a:latin typeface="Poppins" pitchFamily="34" charset="0"/>
                <a:ea typeface="Poppins" pitchFamily="34" charset="-122"/>
                <a:cs typeface="Poppins" pitchFamily="34" charset="-120"/>
              </a:rPr>
              <a:t>Test Type</a:t>
            </a:r>
            <a:endParaRPr lang="en-US" sz="1546" dirty="0"/>
          </a:p>
        </p:txBody>
      </p:sp>
      <p:sp>
        <p:nvSpPr>
          <p:cNvPr id="7" name="Text 4"/>
          <p:cNvSpPr/>
          <p:nvPr/>
        </p:nvSpPr>
        <p:spPr>
          <a:xfrm>
            <a:off x="3585210" y="3765828"/>
            <a:ext cx="2329577" cy="502444"/>
          </a:xfrm>
          <a:prstGeom prst="rect">
            <a:avLst/>
          </a:prstGeom>
          <a:noFill/>
          <a:ln/>
        </p:spPr>
        <p:txBody>
          <a:bodyPr wrap="square" rtlCol="0" anchor="t"/>
          <a:lstStyle/>
          <a:p>
            <a:pPr marL="0" indent="0" algn="l">
              <a:lnSpc>
                <a:spcPts val="1979"/>
              </a:lnSpc>
              <a:buNone/>
            </a:pPr>
            <a:r>
              <a:rPr lang="en-US" sz="1237" dirty="0">
                <a:solidFill>
                  <a:srgbClr val="E5E0DF"/>
                </a:solidFill>
                <a:latin typeface="Roboto" pitchFamily="34" charset="0"/>
                <a:ea typeface="Roboto" pitchFamily="34" charset="-122"/>
                <a:cs typeface="Roboto" pitchFamily="34" charset="-120"/>
              </a:rPr>
              <a:t>Multiple Choice? Short Answer? Essay?</a:t>
            </a:r>
            <a:endParaRPr lang="en-US" sz="1237" dirty="0"/>
          </a:p>
        </p:txBody>
      </p:sp>
      <p:pic>
        <p:nvPicPr>
          <p:cNvPr id="8" name="Image 1" descr="preencoded.png"/>
          <p:cNvPicPr>
            <a:picLocks noChangeAspect="1"/>
          </p:cNvPicPr>
          <p:nvPr/>
        </p:nvPicPr>
        <p:blipFill>
          <a:blip r:embed="rId4"/>
          <a:stretch>
            <a:fillRect/>
          </a:stretch>
        </p:blipFill>
        <p:spPr>
          <a:xfrm>
            <a:off x="6150293" y="1727478"/>
            <a:ext cx="2329577" cy="1439704"/>
          </a:xfrm>
          <a:prstGeom prst="rect">
            <a:avLst/>
          </a:prstGeom>
        </p:spPr>
      </p:pic>
      <p:sp>
        <p:nvSpPr>
          <p:cNvPr id="9" name="Text 5"/>
          <p:cNvSpPr/>
          <p:nvPr/>
        </p:nvSpPr>
        <p:spPr>
          <a:xfrm>
            <a:off x="6150293" y="3363397"/>
            <a:ext cx="1570434" cy="245388"/>
          </a:xfrm>
          <a:prstGeom prst="rect">
            <a:avLst/>
          </a:prstGeom>
          <a:noFill/>
          <a:ln/>
        </p:spPr>
        <p:txBody>
          <a:bodyPr wrap="none" rtlCol="0" anchor="t"/>
          <a:lstStyle/>
          <a:p>
            <a:pPr marL="0" indent="0" algn="l">
              <a:lnSpc>
                <a:spcPts val="1932"/>
              </a:lnSpc>
              <a:buNone/>
            </a:pPr>
            <a:r>
              <a:rPr lang="en-US" sz="1546" dirty="0">
                <a:solidFill>
                  <a:srgbClr val="F2F2F3"/>
                </a:solidFill>
                <a:latin typeface="Poppins" pitchFamily="34" charset="0"/>
                <a:ea typeface="Poppins" pitchFamily="34" charset="-122"/>
                <a:cs typeface="Poppins" pitchFamily="34" charset="-120"/>
              </a:rPr>
              <a:t>Timing</a:t>
            </a:r>
            <a:endParaRPr lang="en-US" sz="1546" dirty="0"/>
          </a:p>
        </p:txBody>
      </p:sp>
      <p:sp>
        <p:nvSpPr>
          <p:cNvPr id="10" name="Text 6"/>
          <p:cNvSpPr/>
          <p:nvPr/>
        </p:nvSpPr>
        <p:spPr>
          <a:xfrm>
            <a:off x="6150293" y="3765828"/>
            <a:ext cx="2329577" cy="502444"/>
          </a:xfrm>
          <a:prstGeom prst="rect">
            <a:avLst/>
          </a:prstGeom>
          <a:noFill/>
          <a:ln/>
        </p:spPr>
        <p:txBody>
          <a:bodyPr wrap="square" rtlCol="0" anchor="t"/>
          <a:lstStyle/>
          <a:p>
            <a:pPr marL="0" indent="0" algn="l">
              <a:lnSpc>
                <a:spcPts val="1979"/>
              </a:lnSpc>
              <a:buNone/>
            </a:pPr>
            <a:r>
              <a:rPr lang="en-US" sz="1237" dirty="0">
                <a:solidFill>
                  <a:srgbClr val="E5E0DF"/>
                </a:solidFill>
                <a:latin typeface="Roboto" pitchFamily="34" charset="0"/>
                <a:ea typeface="Roboto" pitchFamily="34" charset="-122"/>
                <a:cs typeface="Roboto" pitchFamily="34" charset="-120"/>
              </a:rPr>
              <a:t>How long will students have to complete the test?</a:t>
            </a:r>
            <a:endParaRPr lang="en-US" sz="1237" dirty="0"/>
          </a:p>
        </p:txBody>
      </p:sp>
      <p:pic>
        <p:nvPicPr>
          <p:cNvPr id="11" name="Image 2" descr="preencoded.png"/>
          <p:cNvPicPr>
            <a:picLocks noChangeAspect="1"/>
          </p:cNvPicPr>
          <p:nvPr/>
        </p:nvPicPr>
        <p:blipFill>
          <a:blip r:embed="rId5"/>
          <a:stretch>
            <a:fillRect/>
          </a:stretch>
        </p:blipFill>
        <p:spPr>
          <a:xfrm>
            <a:off x="8715375" y="1727478"/>
            <a:ext cx="2329696" cy="1439823"/>
          </a:xfrm>
          <a:prstGeom prst="rect">
            <a:avLst/>
          </a:prstGeom>
        </p:spPr>
      </p:pic>
      <p:sp>
        <p:nvSpPr>
          <p:cNvPr id="12" name="Text 7"/>
          <p:cNvSpPr/>
          <p:nvPr/>
        </p:nvSpPr>
        <p:spPr>
          <a:xfrm>
            <a:off x="8715375" y="3363516"/>
            <a:ext cx="1570434" cy="245388"/>
          </a:xfrm>
          <a:prstGeom prst="rect">
            <a:avLst/>
          </a:prstGeom>
          <a:noFill/>
          <a:ln/>
        </p:spPr>
        <p:txBody>
          <a:bodyPr wrap="none" rtlCol="0" anchor="t"/>
          <a:lstStyle/>
          <a:p>
            <a:pPr marL="0" indent="0" algn="l">
              <a:lnSpc>
                <a:spcPts val="1932"/>
              </a:lnSpc>
              <a:buNone/>
            </a:pPr>
            <a:r>
              <a:rPr lang="en-US" sz="1546" dirty="0">
                <a:solidFill>
                  <a:srgbClr val="F2F2F3"/>
                </a:solidFill>
                <a:latin typeface="Poppins" pitchFamily="34" charset="0"/>
                <a:ea typeface="Poppins" pitchFamily="34" charset="-122"/>
                <a:cs typeface="Poppins" pitchFamily="34" charset="-120"/>
              </a:rPr>
              <a:t>Scoring</a:t>
            </a:r>
            <a:endParaRPr lang="en-US" sz="1546" dirty="0"/>
          </a:p>
        </p:txBody>
      </p:sp>
      <p:sp>
        <p:nvSpPr>
          <p:cNvPr id="13" name="Text 8"/>
          <p:cNvSpPr/>
          <p:nvPr/>
        </p:nvSpPr>
        <p:spPr>
          <a:xfrm>
            <a:off x="8715375" y="3765947"/>
            <a:ext cx="2329696" cy="753666"/>
          </a:xfrm>
          <a:prstGeom prst="rect">
            <a:avLst/>
          </a:prstGeom>
          <a:noFill/>
          <a:ln/>
        </p:spPr>
        <p:txBody>
          <a:bodyPr wrap="square" rtlCol="0" anchor="t"/>
          <a:lstStyle/>
          <a:p>
            <a:pPr marL="0" indent="0" algn="l">
              <a:lnSpc>
                <a:spcPts val="1979"/>
              </a:lnSpc>
              <a:buNone/>
            </a:pPr>
            <a:r>
              <a:rPr lang="en-US" sz="1237" dirty="0">
                <a:solidFill>
                  <a:srgbClr val="E5E0DF"/>
                </a:solidFill>
                <a:latin typeface="Roboto" pitchFamily="34" charset="0"/>
                <a:ea typeface="Roboto" pitchFamily="34" charset="-122"/>
                <a:cs typeface="Roboto" pitchFamily="34" charset="-120"/>
              </a:rPr>
              <a:t>How many points is each question worth? What grading criteria will you use?</a:t>
            </a:r>
            <a:endParaRPr lang="en-US" sz="1237" dirty="0"/>
          </a:p>
        </p:txBody>
      </p:sp>
      <p:pic>
        <p:nvPicPr>
          <p:cNvPr id="14" name="Image 3" descr="preencoded.png"/>
          <p:cNvPicPr>
            <a:picLocks noChangeAspect="1"/>
          </p:cNvPicPr>
          <p:nvPr/>
        </p:nvPicPr>
        <p:blipFill>
          <a:blip r:embed="rId6"/>
          <a:stretch>
            <a:fillRect/>
          </a:stretch>
        </p:blipFill>
        <p:spPr>
          <a:xfrm>
            <a:off x="3585210" y="4755118"/>
            <a:ext cx="2329577" cy="1439704"/>
          </a:xfrm>
          <a:prstGeom prst="rect">
            <a:avLst/>
          </a:prstGeom>
        </p:spPr>
      </p:pic>
      <p:sp>
        <p:nvSpPr>
          <p:cNvPr id="15" name="Text 9"/>
          <p:cNvSpPr/>
          <p:nvPr/>
        </p:nvSpPr>
        <p:spPr>
          <a:xfrm>
            <a:off x="3585210" y="6391037"/>
            <a:ext cx="1570434" cy="245388"/>
          </a:xfrm>
          <a:prstGeom prst="rect">
            <a:avLst/>
          </a:prstGeom>
          <a:noFill/>
          <a:ln/>
        </p:spPr>
        <p:txBody>
          <a:bodyPr wrap="none" rtlCol="0" anchor="t"/>
          <a:lstStyle/>
          <a:p>
            <a:pPr marL="0" indent="0" algn="l">
              <a:lnSpc>
                <a:spcPts val="1932"/>
              </a:lnSpc>
              <a:buNone/>
            </a:pPr>
            <a:r>
              <a:rPr lang="en-US" sz="1546" dirty="0">
                <a:solidFill>
                  <a:srgbClr val="F2F2F3"/>
                </a:solidFill>
                <a:latin typeface="Poppins" pitchFamily="34" charset="0"/>
                <a:ea typeface="Poppins" pitchFamily="34" charset="-122"/>
                <a:cs typeface="Poppins" pitchFamily="34" charset="-120"/>
              </a:rPr>
              <a:t>Content</a:t>
            </a:r>
            <a:endParaRPr lang="en-US" sz="1546" dirty="0"/>
          </a:p>
        </p:txBody>
      </p:sp>
      <p:sp>
        <p:nvSpPr>
          <p:cNvPr id="16" name="Text 10"/>
          <p:cNvSpPr/>
          <p:nvPr/>
        </p:nvSpPr>
        <p:spPr>
          <a:xfrm>
            <a:off x="3585210" y="6793468"/>
            <a:ext cx="2329577" cy="1004888"/>
          </a:xfrm>
          <a:prstGeom prst="rect">
            <a:avLst/>
          </a:prstGeom>
          <a:noFill/>
          <a:ln/>
        </p:spPr>
        <p:txBody>
          <a:bodyPr wrap="square" rtlCol="0" anchor="t"/>
          <a:lstStyle/>
          <a:p>
            <a:pPr marL="0" indent="0" algn="l">
              <a:lnSpc>
                <a:spcPts val="1979"/>
              </a:lnSpc>
              <a:buNone/>
            </a:pPr>
            <a:r>
              <a:rPr lang="en-US" sz="1237" dirty="0">
                <a:solidFill>
                  <a:srgbClr val="E5E0DF"/>
                </a:solidFill>
                <a:latin typeface="Roboto" pitchFamily="34" charset="0"/>
                <a:ea typeface="Roboto" pitchFamily="34" charset="-122"/>
                <a:cs typeface="Roboto" pitchFamily="34" charset="-120"/>
              </a:rPr>
              <a:t>What concepts/skills will be assessed? What materials/references may students use?</a:t>
            </a:r>
            <a:endParaRPr lang="en-US" sz="123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2037993" y="1354336"/>
            <a:ext cx="934974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Understanding Bloom's Taxonomy</a:t>
            </a:r>
            <a:endParaRPr lang="en-US" sz="4374" dirty="0"/>
          </a:p>
        </p:txBody>
      </p:sp>
      <p:sp>
        <p:nvSpPr>
          <p:cNvPr id="5" name="Shape 3"/>
          <p:cNvSpPr/>
          <p:nvPr/>
        </p:nvSpPr>
        <p:spPr>
          <a:xfrm>
            <a:off x="2037993" y="2826306"/>
            <a:ext cx="10554414" cy="44410"/>
          </a:xfrm>
          <a:prstGeom prst="rect">
            <a:avLst/>
          </a:prstGeom>
          <a:solidFill>
            <a:srgbClr val="494950"/>
          </a:solidFill>
          <a:ln/>
        </p:spPr>
        <p:txBody>
          <a:bodyPr/>
          <a:lstStyle/>
          <a:p>
            <a:endParaRPr lang="en-US"/>
          </a:p>
        </p:txBody>
      </p:sp>
      <p:sp>
        <p:nvSpPr>
          <p:cNvPr id="6" name="Shape 4"/>
          <p:cNvSpPr/>
          <p:nvPr/>
        </p:nvSpPr>
        <p:spPr>
          <a:xfrm>
            <a:off x="2802672" y="2826306"/>
            <a:ext cx="44410" cy="777597"/>
          </a:xfrm>
          <a:prstGeom prst="rect">
            <a:avLst/>
          </a:prstGeom>
          <a:solidFill>
            <a:srgbClr val="494950"/>
          </a:solidFill>
          <a:ln/>
        </p:spPr>
        <p:txBody>
          <a:bodyPr/>
          <a:lstStyle/>
          <a:p>
            <a:endParaRPr lang="en-US"/>
          </a:p>
        </p:txBody>
      </p:sp>
      <p:sp>
        <p:nvSpPr>
          <p:cNvPr id="7" name="Shape 5"/>
          <p:cNvSpPr/>
          <p:nvPr/>
        </p:nvSpPr>
        <p:spPr>
          <a:xfrm>
            <a:off x="2574965"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8" name="Text 6"/>
          <p:cNvSpPr/>
          <p:nvPr/>
        </p:nvSpPr>
        <p:spPr>
          <a:xfrm>
            <a:off x="2775347" y="2618065"/>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2260163" y="3826193"/>
            <a:ext cx="1129546"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Remembering</a:t>
            </a:r>
            <a:endParaRPr lang="en-US" sz="2187" dirty="0"/>
          </a:p>
        </p:txBody>
      </p:sp>
      <p:sp>
        <p:nvSpPr>
          <p:cNvPr id="10" name="Text 8"/>
          <p:cNvSpPr/>
          <p:nvPr/>
        </p:nvSpPr>
        <p:spPr>
          <a:xfrm>
            <a:off x="2260163" y="4742736"/>
            <a:ext cx="1129546" cy="1421606"/>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Recall factual information</a:t>
            </a:r>
            <a:endParaRPr lang="en-US" sz="1750" dirty="0"/>
          </a:p>
        </p:txBody>
      </p:sp>
      <p:sp>
        <p:nvSpPr>
          <p:cNvPr id="11" name="Shape 9"/>
          <p:cNvSpPr/>
          <p:nvPr/>
        </p:nvSpPr>
        <p:spPr>
          <a:xfrm>
            <a:off x="4598730" y="2826306"/>
            <a:ext cx="44410" cy="777597"/>
          </a:xfrm>
          <a:prstGeom prst="rect">
            <a:avLst/>
          </a:prstGeom>
          <a:solidFill>
            <a:srgbClr val="494950"/>
          </a:solidFill>
          <a:ln/>
        </p:spPr>
        <p:txBody>
          <a:bodyPr/>
          <a:lstStyle/>
          <a:p>
            <a:endParaRPr lang="en-US"/>
          </a:p>
        </p:txBody>
      </p:sp>
      <p:sp>
        <p:nvSpPr>
          <p:cNvPr id="12" name="Shape 10"/>
          <p:cNvSpPr/>
          <p:nvPr/>
        </p:nvSpPr>
        <p:spPr>
          <a:xfrm>
            <a:off x="4371023"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13" name="Text 11"/>
          <p:cNvSpPr/>
          <p:nvPr/>
        </p:nvSpPr>
        <p:spPr>
          <a:xfrm>
            <a:off x="4525685" y="2618065"/>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4056221" y="3826193"/>
            <a:ext cx="1129546"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Understanding</a:t>
            </a:r>
            <a:endParaRPr lang="en-US" sz="2187" dirty="0"/>
          </a:p>
        </p:txBody>
      </p:sp>
      <p:sp>
        <p:nvSpPr>
          <p:cNvPr id="15" name="Text 13"/>
          <p:cNvSpPr/>
          <p:nvPr/>
        </p:nvSpPr>
        <p:spPr>
          <a:xfrm>
            <a:off x="4056221" y="4742736"/>
            <a:ext cx="1129546" cy="2132409"/>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Explain ideas or concepts, show relationships</a:t>
            </a:r>
            <a:endParaRPr lang="en-US" sz="1750" dirty="0"/>
          </a:p>
        </p:txBody>
      </p:sp>
      <p:sp>
        <p:nvSpPr>
          <p:cNvPr id="16" name="Shape 14"/>
          <p:cNvSpPr/>
          <p:nvPr/>
        </p:nvSpPr>
        <p:spPr>
          <a:xfrm>
            <a:off x="6394906" y="2826306"/>
            <a:ext cx="44410" cy="777597"/>
          </a:xfrm>
          <a:prstGeom prst="rect">
            <a:avLst/>
          </a:prstGeom>
          <a:solidFill>
            <a:srgbClr val="494950"/>
          </a:solidFill>
          <a:ln/>
        </p:spPr>
        <p:txBody>
          <a:bodyPr/>
          <a:lstStyle/>
          <a:p>
            <a:endParaRPr lang="en-US"/>
          </a:p>
        </p:txBody>
      </p:sp>
      <p:sp>
        <p:nvSpPr>
          <p:cNvPr id="17" name="Shape 15"/>
          <p:cNvSpPr/>
          <p:nvPr/>
        </p:nvSpPr>
        <p:spPr>
          <a:xfrm>
            <a:off x="6167199"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18" name="Text 16"/>
          <p:cNvSpPr/>
          <p:nvPr/>
        </p:nvSpPr>
        <p:spPr>
          <a:xfrm>
            <a:off x="6318052" y="2618065"/>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5852279" y="3826193"/>
            <a:ext cx="1129665"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Applying</a:t>
            </a:r>
            <a:endParaRPr lang="en-US" sz="2187" dirty="0"/>
          </a:p>
        </p:txBody>
      </p:sp>
      <p:sp>
        <p:nvSpPr>
          <p:cNvPr id="20" name="Text 18"/>
          <p:cNvSpPr/>
          <p:nvPr/>
        </p:nvSpPr>
        <p:spPr>
          <a:xfrm>
            <a:off x="5852279" y="4742736"/>
            <a:ext cx="1129665" cy="1421606"/>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Use information in a new situation</a:t>
            </a:r>
            <a:endParaRPr lang="en-US" sz="1750" dirty="0"/>
          </a:p>
        </p:txBody>
      </p:sp>
      <p:sp>
        <p:nvSpPr>
          <p:cNvPr id="21" name="Shape 19"/>
          <p:cNvSpPr/>
          <p:nvPr/>
        </p:nvSpPr>
        <p:spPr>
          <a:xfrm>
            <a:off x="8190964" y="2826306"/>
            <a:ext cx="44410" cy="777597"/>
          </a:xfrm>
          <a:prstGeom prst="rect">
            <a:avLst/>
          </a:prstGeom>
          <a:solidFill>
            <a:srgbClr val="494950"/>
          </a:solidFill>
          <a:ln/>
        </p:spPr>
        <p:txBody>
          <a:bodyPr/>
          <a:lstStyle/>
          <a:p>
            <a:endParaRPr lang="en-US"/>
          </a:p>
        </p:txBody>
      </p:sp>
      <p:sp>
        <p:nvSpPr>
          <p:cNvPr id="22" name="Shape 20"/>
          <p:cNvSpPr/>
          <p:nvPr/>
        </p:nvSpPr>
        <p:spPr>
          <a:xfrm>
            <a:off x="7963257"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23" name="Text 21"/>
          <p:cNvSpPr/>
          <p:nvPr/>
        </p:nvSpPr>
        <p:spPr>
          <a:xfrm>
            <a:off x="8114109" y="2618065"/>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4</a:t>
            </a:r>
            <a:endParaRPr lang="en-US" sz="2624" dirty="0"/>
          </a:p>
        </p:txBody>
      </p:sp>
      <p:sp>
        <p:nvSpPr>
          <p:cNvPr id="24" name="Text 22"/>
          <p:cNvSpPr/>
          <p:nvPr/>
        </p:nvSpPr>
        <p:spPr>
          <a:xfrm>
            <a:off x="7648456" y="3826193"/>
            <a:ext cx="1129546"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Analyzing</a:t>
            </a:r>
            <a:endParaRPr lang="en-US" sz="2187" dirty="0"/>
          </a:p>
        </p:txBody>
      </p:sp>
      <p:sp>
        <p:nvSpPr>
          <p:cNvPr id="25" name="Text 23"/>
          <p:cNvSpPr/>
          <p:nvPr/>
        </p:nvSpPr>
        <p:spPr>
          <a:xfrm>
            <a:off x="7648456" y="4742736"/>
            <a:ext cx="1129546" cy="1777008"/>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Examine parts and relationships between them</a:t>
            </a:r>
            <a:endParaRPr lang="en-US" sz="1750" dirty="0"/>
          </a:p>
        </p:txBody>
      </p:sp>
      <p:sp>
        <p:nvSpPr>
          <p:cNvPr id="26" name="Shape 24"/>
          <p:cNvSpPr/>
          <p:nvPr/>
        </p:nvSpPr>
        <p:spPr>
          <a:xfrm>
            <a:off x="9987022" y="2826306"/>
            <a:ext cx="44410" cy="777597"/>
          </a:xfrm>
          <a:prstGeom prst="rect">
            <a:avLst/>
          </a:prstGeom>
          <a:solidFill>
            <a:srgbClr val="494950"/>
          </a:solidFill>
          <a:ln/>
        </p:spPr>
        <p:txBody>
          <a:bodyPr/>
          <a:lstStyle/>
          <a:p>
            <a:endParaRPr lang="en-US"/>
          </a:p>
        </p:txBody>
      </p:sp>
      <p:sp>
        <p:nvSpPr>
          <p:cNvPr id="27" name="Shape 25"/>
          <p:cNvSpPr/>
          <p:nvPr/>
        </p:nvSpPr>
        <p:spPr>
          <a:xfrm>
            <a:off x="9759315"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28" name="Text 26"/>
          <p:cNvSpPr/>
          <p:nvPr/>
        </p:nvSpPr>
        <p:spPr>
          <a:xfrm>
            <a:off x="9902547" y="2618065"/>
            <a:ext cx="2133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5</a:t>
            </a:r>
            <a:endParaRPr lang="en-US" sz="2624" dirty="0"/>
          </a:p>
        </p:txBody>
      </p:sp>
      <p:sp>
        <p:nvSpPr>
          <p:cNvPr id="29" name="Text 27"/>
          <p:cNvSpPr/>
          <p:nvPr/>
        </p:nvSpPr>
        <p:spPr>
          <a:xfrm>
            <a:off x="9444514" y="3826193"/>
            <a:ext cx="1129546"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Evaluating</a:t>
            </a:r>
            <a:endParaRPr lang="en-US" sz="2187" dirty="0"/>
          </a:p>
        </p:txBody>
      </p:sp>
      <p:sp>
        <p:nvSpPr>
          <p:cNvPr id="30" name="Text 28"/>
          <p:cNvSpPr/>
          <p:nvPr/>
        </p:nvSpPr>
        <p:spPr>
          <a:xfrm>
            <a:off x="9444514" y="4742736"/>
            <a:ext cx="1129546" cy="1777008"/>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Judge the value of information based on criteria</a:t>
            </a:r>
            <a:endParaRPr lang="en-US" sz="1750" dirty="0"/>
          </a:p>
        </p:txBody>
      </p:sp>
      <p:sp>
        <p:nvSpPr>
          <p:cNvPr id="31" name="Shape 29"/>
          <p:cNvSpPr/>
          <p:nvPr/>
        </p:nvSpPr>
        <p:spPr>
          <a:xfrm>
            <a:off x="11783199" y="2826306"/>
            <a:ext cx="44410" cy="777597"/>
          </a:xfrm>
          <a:prstGeom prst="rect">
            <a:avLst/>
          </a:prstGeom>
          <a:solidFill>
            <a:srgbClr val="494950"/>
          </a:solidFill>
          <a:ln/>
        </p:spPr>
        <p:txBody>
          <a:bodyPr/>
          <a:lstStyle/>
          <a:p>
            <a:endParaRPr lang="en-US"/>
          </a:p>
        </p:txBody>
      </p:sp>
      <p:sp>
        <p:nvSpPr>
          <p:cNvPr id="32" name="Shape 30"/>
          <p:cNvSpPr/>
          <p:nvPr/>
        </p:nvSpPr>
        <p:spPr>
          <a:xfrm>
            <a:off x="11555492" y="257639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33" name="Text 31"/>
          <p:cNvSpPr/>
          <p:nvPr/>
        </p:nvSpPr>
        <p:spPr>
          <a:xfrm>
            <a:off x="11698724" y="2618065"/>
            <a:ext cx="2133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6</a:t>
            </a:r>
            <a:endParaRPr lang="en-US" sz="2624" dirty="0"/>
          </a:p>
        </p:txBody>
      </p:sp>
      <p:sp>
        <p:nvSpPr>
          <p:cNvPr id="34" name="Text 32"/>
          <p:cNvSpPr/>
          <p:nvPr/>
        </p:nvSpPr>
        <p:spPr>
          <a:xfrm>
            <a:off x="11240572" y="3826193"/>
            <a:ext cx="1129665" cy="694373"/>
          </a:xfrm>
          <a:prstGeom prst="rect">
            <a:avLst/>
          </a:prstGeom>
          <a:noFill/>
          <a:ln/>
        </p:spPr>
        <p:txBody>
          <a:bodyPr wrap="square" rtlCol="0" anchor="t"/>
          <a:lstStyle/>
          <a:p>
            <a:pPr marL="0" indent="0" algn="ctr">
              <a:lnSpc>
                <a:spcPts val="2734"/>
              </a:lnSpc>
              <a:buNone/>
            </a:pPr>
            <a:r>
              <a:rPr lang="en-US" sz="2187" dirty="0">
                <a:solidFill>
                  <a:srgbClr val="E5E0DF"/>
                </a:solidFill>
                <a:latin typeface="Poppins" pitchFamily="34" charset="0"/>
                <a:ea typeface="Poppins" pitchFamily="34" charset="-122"/>
                <a:cs typeface="Poppins" pitchFamily="34" charset="-120"/>
              </a:rPr>
              <a:t>Creating</a:t>
            </a:r>
            <a:endParaRPr lang="en-US" sz="2187" dirty="0"/>
          </a:p>
        </p:txBody>
      </p:sp>
      <p:sp>
        <p:nvSpPr>
          <p:cNvPr id="35" name="Text 33"/>
          <p:cNvSpPr/>
          <p:nvPr/>
        </p:nvSpPr>
        <p:spPr>
          <a:xfrm>
            <a:off x="11240572" y="4742736"/>
            <a:ext cx="1129665" cy="1421606"/>
          </a:xfrm>
          <a:prstGeom prst="rect">
            <a:avLst/>
          </a:prstGeom>
          <a:noFill/>
          <a:ln/>
        </p:spPr>
        <p:txBody>
          <a:bodyPr wrap="square" rtlCol="0" anchor="t"/>
          <a:lstStyle/>
          <a:p>
            <a:pPr marL="0" indent="0" algn="ctr">
              <a:lnSpc>
                <a:spcPts val="2799"/>
              </a:lnSpc>
              <a:buNone/>
            </a:pPr>
            <a:r>
              <a:rPr lang="en-US" sz="1750" dirty="0">
                <a:solidFill>
                  <a:srgbClr val="E5E0DF"/>
                </a:solidFill>
                <a:latin typeface="Roboto" pitchFamily="34" charset="0"/>
                <a:ea typeface="Roboto" pitchFamily="34" charset="-122"/>
                <a:cs typeface="Roboto" pitchFamily="34" charset="-120"/>
              </a:rPr>
              <a:t>Combine information to form a new whole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731520" y="1152168"/>
            <a:ext cx="6812280" cy="609719"/>
          </a:xfrm>
          <a:prstGeom prst="rect">
            <a:avLst/>
          </a:prstGeom>
          <a:noFill/>
          <a:ln/>
        </p:spPr>
        <p:txBody>
          <a:bodyPr wrap="none" rtlCol="0" anchor="t"/>
          <a:lstStyle/>
          <a:p>
            <a:pPr marL="0" indent="0">
              <a:lnSpc>
                <a:spcPts val="4801"/>
              </a:lnSpc>
              <a:buNone/>
            </a:pPr>
            <a:r>
              <a:rPr lang="en-US" sz="3841" dirty="0">
                <a:solidFill>
                  <a:srgbClr val="F2F2F3"/>
                </a:solidFill>
                <a:latin typeface="Poppins" pitchFamily="34" charset="0"/>
                <a:ea typeface="Poppins" pitchFamily="34" charset="-122"/>
                <a:cs typeface="Poppins" pitchFamily="34" charset="-120"/>
              </a:rPr>
              <a:t>Writing Good Test Questions</a:t>
            </a:r>
            <a:endParaRPr lang="en-US" sz="3841" dirty="0"/>
          </a:p>
        </p:txBody>
      </p:sp>
      <p:sp>
        <p:nvSpPr>
          <p:cNvPr id="5" name="Shape 3"/>
          <p:cNvSpPr/>
          <p:nvPr/>
        </p:nvSpPr>
        <p:spPr>
          <a:xfrm>
            <a:off x="731520" y="2206823"/>
            <a:ext cx="438864" cy="438864"/>
          </a:xfrm>
          <a:prstGeom prst="roundRect">
            <a:avLst>
              <a:gd name="adj" fmla="val 12501"/>
            </a:avLst>
          </a:prstGeom>
          <a:solidFill>
            <a:srgbClr val="3D3D42"/>
          </a:solidFill>
          <a:ln w="7620">
            <a:solidFill>
              <a:srgbClr val="494950"/>
            </a:solidFill>
            <a:prstDash val="solid"/>
          </a:ln>
        </p:spPr>
        <p:txBody>
          <a:bodyPr/>
          <a:lstStyle/>
          <a:p>
            <a:endParaRPr lang="en-US"/>
          </a:p>
        </p:txBody>
      </p:sp>
      <p:sp>
        <p:nvSpPr>
          <p:cNvPr id="6" name="Text 4"/>
          <p:cNvSpPr/>
          <p:nvPr/>
        </p:nvSpPr>
        <p:spPr>
          <a:xfrm>
            <a:off x="909042" y="2243376"/>
            <a:ext cx="83820" cy="365760"/>
          </a:xfrm>
          <a:prstGeom prst="rect">
            <a:avLst/>
          </a:prstGeom>
          <a:noFill/>
          <a:ln/>
        </p:spPr>
        <p:txBody>
          <a:bodyPr wrap="none" rtlCol="0" anchor="t"/>
          <a:lstStyle/>
          <a:p>
            <a:pPr marL="0" indent="0" algn="ctr">
              <a:lnSpc>
                <a:spcPts val="2880"/>
              </a:lnSpc>
              <a:buNone/>
            </a:pPr>
            <a:r>
              <a:rPr lang="en-US" sz="2304" dirty="0">
                <a:solidFill>
                  <a:srgbClr val="E5E0DF"/>
                </a:solidFill>
                <a:latin typeface="Poppins" pitchFamily="34" charset="0"/>
                <a:ea typeface="Poppins" pitchFamily="34" charset="-122"/>
                <a:cs typeface="Poppins" pitchFamily="34" charset="-120"/>
              </a:rPr>
              <a:t>1</a:t>
            </a:r>
            <a:endParaRPr lang="en-US" sz="2304" dirty="0"/>
          </a:p>
        </p:txBody>
      </p:sp>
      <p:sp>
        <p:nvSpPr>
          <p:cNvPr id="7" name="Text 5"/>
          <p:cNvSpPr/>
          <p:nvPr/>
        </p:nvSpPr>
        <p:spPr>
          <a:xfrm>
            <a:off x="1365409" y="2273856"/>
            <a:ext cx="1950958" cy="304800"/>
          </a:xfrm>
          <a:prstGeom prst="rect">
            <a:avLst/>
          </a:prstGeom>
          <a:noFill/>
          <a:ln/>
        </p:spPr>
        <p:txBody>
          <a:bodyPr wrap="none" rtlCol="0" anchor="t"/>
          <a:lstStyle/>
          <a:p>
            <a:pPr marL="0" indent="0">
              <a:lnSpc>
                <a:spcPts val="2400"/>
              </a:lnSpc>
              <a:buNone/>
            </a:pPr>
            <a:r>
              <a:rPr lang="en-US" sz="1920" dirty="0">
                <a:solidFill>
                  <a:srgbClr val="E5E0DF"/>
                </a:solidFill>
                <a:latin typeface="Poppins" pitchFamily="34" charset="0"/>
                <a:ea typeface="Poppins" pitchFamily="34" charset="-122"/>
                <a:cs typeface="Poppins" pitchFamily="34" charset="-120"/>
              </a:rPr>
              <a:t>Be Clear</a:t>
            </a:r>
            <a:endParaRPr lang="en-US" sz="1920" dirty="0"/>
          </a:p>
        </p:txBody>
      </p:sp>
      <p:sp>
        <p:nvSpPr>
          <p:cNvPr id="8" name="Text 6"/>
          <p:cNvSpPr/>
          <p:nvPr/>
        </p:nvSpPr>
        <p:spPr>
          <a:xfrm>
            <a:off x="1365409" y="2773680"/>
            <a:ext cx="7047071" cy="312182"/>
          </a:xfrm>
          <a:prstGeom prst="rect">
            <a:avLst/>
          </a:prstGeom>
          <a:noFill/>
          <a:ln/>
        </p:spPr>
        <p:txBody>
          <a:bodyPr wrap="none" rtlCol="0" anchor="t"/>
          <a:lstStyle/>
          <a:p>
            <a:pPr marL="0" indent="0">
              <a:lnSpc>
                <a:spcPts val="2458"/>
              </a:lnSpc>
              <a:buNone/>
            </a:pPr>
            <a:r>
              <a:rPr lang="en-US" sz="1536" dirty="0">
                <a:solidFill>
                  <a:srgbClr val="E5E0DF"/>
                </a:solidFill>
                <a:latin typeface="Roboto" pitchFamily="34" charset="0"/>
                <a:ea typeface="Roboto" pitchFamily="34" charset="-122"/>
                <a:cs typeface="Roboto" pitchFamily="34" charset="-120"/>
              </a:rPr>
              <a:t>Avoid ambiguity, ensure that the question is easy to understand.</a:t>
            </a:r>
            <a:endParaRPr lang="en-US" sz="1536" dirty="0"/>
          </a:p>
        </p:txBody>
      </p:sp>
      <p:sp>
        <p:nvSpPr>
          <p:cNvPr id="9" name="Shape 7"/>
          <p:cNvSpPr/>
          <p:nvPr/>
        </p:nvSpPr>
        <p:spPr>
          <a:xfrm>
            <a:off x="731520" y="3433286"/>
            <a:ext cx="438864" cy="438864"/>
          </a:xfrm>
          <a:prstGeom prst="roundRect">
            <a:avLst>
              <a:gd name="adj" fmla="val 12501"/>
            </a:avLst>
          </a:prstGeom>
          <a:solidFill>
            <a:srgbClr val="3D3D42"/>
          </a:solidFill>
          <a:ln w="7620">
            <a:solidFill>
              <a:srgbClr val="494950"/>
            </a:solidFill>
            <a:prstDash val="solid"/>
          </a:ln>
        </p:spPr>
        <p:txBody>
          <a:bodyPr/>
          <a:lstStyle/>
          <a:p>
            <a:endParaRPr lang="en-US"/>
          </a:p>
        </p:txBody>
      </p:sp>
      <p:sp>
        <p:nvSpPr>
          <p:cNvPr id="10" name="Text 8"/>
          <p:cNvSpPr/>
          <p:nvPr/>
        </p:nvSpPr>
        <p:spPr>
          <a:xfrm>
            <a:off x="867132" y="3469838"/>
            <a:ext cx="167640" cy="365760"/>
          </a:xfrm>
          <a:prstGeom prst="rect">
            <a:avLst/>
          </a:prstGeom>
          <a:noFill/>
          <a:ln/>
        </p:spPr>
        <p:txBody>
          <a:bodyPr wrap="none" rtlCol="0" anchor="t"/>
          <a:lstStyle/>
          <a:p>
            <a:pPr marL="0" indent="0" algn="ctr">
              <a:lnSpc>
                <a:spcPts val="2880"/>
              </a:lnSpc>
              <a:buNone/>
            </a:pPr>
            <a:r>
              <a:rPr lang="en-US" sz="2304" dirty="0">
                <a:solidFill>
                  <a:srgbClr val="E5E0DF"/>
                </a:solidFill>
                <a:latin typeface="Poppins" pitchFamily="34" charset="0"/>
                <a:ea typeface="Poppins" pitchFamily="34" charset="-122"/>
                <a:cs typeface="Poppins" pitchFamily="34" charset="-120"/>
              </a:rPr>
              <a:t>2</a:t>
            </a:r>
            <a:endParaRPr lang="en-US" sz="2304" dirty="0"/>
          </a:p>
        </p:txBody>
      </p:sp>
      <p:sp>
        <p:nvSpPr>
          <p:cNvPr id="11" name="Text 9"/>
          <p:cNvSpPr/>
          <p:nvPr/>
        </p:nvSpPr>
        <p:spPr>
          <a:xfrm>
            <a:off x="1365409" y="3500318"/>
            <a:ext cx="1950958" cy="304800"/>
          </a:xfrm>
          <a:prstGeom prst="rect">
            <a:avLst/>
          </a:prstGeom>
          <a:noFill/>
          <a:ln/>
        </p:spPr>
        <p:txBody>
          <a:bodyPr wrap="none" rtlCol="0" anchor="t"/>
          <a:lstStyle/>
          <a:p>
            <a:pPr marL="0" indent="0">
              <a:lnSpc>
                <a:spcPts val="2400"/>
              </a:lnSpc>
              <a:buNone/>
            </a:pPr>
            <a:r>
              <a:rPr lang="en-US" sz="1920" dirty="0">
                <a:solidFill>
                  <a:srgbClr val="E5E0DF"/>
                </a:solidFill>
                <a:latin typeface="Poppins" pitchFamily="34" charset="0"/>
                <a:ea typeface="Poppins" pitchFamily="34" charset="-122"/>
                <a:cs typeface="Poppins" pitchFamily="34" charset="-120"/>
              </a:rPr>
              <a:t>Avoid Tricks</a:t>
            </a:r>
            <a:endParaRPr lang="en-US" sz="1920" dirty="0"/>
          </a:p>
        </p:txBody>
      </p:sp>
      <p:sp>
        <p:nvSpPr>
          <p:cNvPr id="12" name="Text 10"/>
          <p:cNvSpPr/>
          <p:nvPr/>
        </p:nvSpPr>
        <p:spPr>
          <a:xfrm>
            <a:off x="1365409" y="4000143"/>
            <a:ext cx="7047071" cy="312182"/>
          </a:xfrm>
          <a:prstGeom prst="rect">
            <a:avLst/>
          </a:prstGeom>
          <a:noFill/>
          <a:ln/>
        </p:spPr>
        <p:txBody>
          <a:bodyPr wrap="none" rtlCol="0" anchor="t"/>
          <a:lstStyle/>
          <a:p>
            <a:pPr marL="0" indent="0">
              <a:lnSpc>
                <a:spcPts val="2458"/>
              </a:lnSpc>
              <a:buNone/>
            </a:pPr>
            <a:r>
              <a:rPr lang="en-US" sz="1536" dirty="0">
                <a:solidFill>
                  <a:srgbClr val="E5E0DF"/>
                </a:solidFill>
                <a:latin typeface="Roboto" pitchFamily="34" charset="0"/>
                <a:ea typeface="Roboto" pitchFamily="34" charset="-122"/>
                <a:cs typeface="Roboto" pitchFamily="34" charset="-120"/>
              </a:rPr>
              <a:t>Avoid negative phrasing, double negatives, or other confusing language.</a:t>
            </a:r>
            <a:endParaRPr lang="en-US" sz="1536" dirty="0"/>
          </a:p>
        </p:txBody>
      </p:sp>
      <p:sp>
        <p:nvSpPr>
          <p:cNvPr id="13" name="Shape 11"/>
          <p:cNvSpPr/>
          <p:nvPr/>
        </p:nvSpPr>
        <p:spPr>
          <a:xfrm>
            <a:off x="731520" y="4659749"/>
            <a:ext cx="438864" cy="438864"/>
          </a:xfrm>
          <a:prstGeom prst="roundRect">
            <a:avLst>
              <a:gd name="adj" fmla="val 12501"/>
            </a:avLst>
          </a:prstGeom>
          <a:solidFill>
            <a:srgbClr val="3D3D42"/>
          </a:solidFill>
          <a:ln w="7620">
            <a:solidFill>
              <a:srgbClr val="494950"/>
            </a:solidFill>
            <a:prstDash val="solid"/>
          </a:ln>
        </p:spPr>
        <p:txBody>
          <a:bodyPr/>
          <a:lstStyle/>
          <a:p>
            <a:endParaRPr lang="en-US"/>
          </a:p>
        </p:txBody>
      </p:sp>
      <p:sp>
        <p:nvSpPr>
          <p:cNvPr id="14" name="Text 12"/>
          <p:cNvSpPr/>
          <p:nvPr/>
        </p:nvSpPr>
        <p:spPr>
          <a:xfrm>
            <a:off x="867132" y="4696301"/>
            <a:ext cx="167640" cy="365760"/>
          </a:xfrm>
          <a:prstGeom prst="rect">
            <a:avLst/>
          </a:prstGeom>
          <a:noFill/>
          <a:ln/>
        </p:spPr>
        <p:txBody>
          <a:bodyPr wrap="none" rtlCol="0" anchor="t"/>
          <a:lstStyle/>
          <a:p>
            <a:pPr marL="0" indent="0" algn="ctr">
              <a:lnSpc>
                <a:spcPts val="2880"/>
              </a:lnSpc>
              <a:buNone/>
            </a:pPr>
            <a:r>
              <a:rPr lang="en-US" sz="2304" dirty="0">
                <a:solidFill>
                  <a:srgbClr val="E5E0DF"/>
                </a:solidFill>
                <a:latin typeface="Poppins" pitchFamily="34" charset="0"/>
                <a:ea typeface="Poppins" pitchFamily="34" charset="-122"/>
                <a:cs typeface="Poppins" pitchFamily="34" charset="-120"/>
              </a:rPr>
              <a:t>3</a:t>
            </a:r>
            <a:endParaRPr lang="en-US" sz="2304" dirty="0"/>
          </a:p>
        </p:txBody>
      </p:sp>
      <p:sp>
        <p:nvSpPr>
          <p:cNvPr id="15" name="Text 13"/>
          <p:cNvSpPr/>
          <p:nvPr/>
        </p:nvSpPr>
        <p:spPr>
          <a:xfrm>
            <a:off x="1365409" y="4726781"/>
            <a:ext cx="1950958" cy="304800"/>
          </a:xfrm>
          <a:prstGeom prst="rect">
            <a:avLst/>
          </a:prstGeom>
          <a:noFill/>
          <a:ln/>
        </p:spPr>
        <p:txBody>
          <a:bodyPr wrap="none" rtlCol="0" anchor="t"/>
          <a:lstStyle/>
          <a:p>
            <a:pPr marL="0" indent="0">
              <a:lnSpc>
                <a:spcPts val="2400"/>
              </a:lnSpc>
              <a:buNone/>
            </a:pPr>
            <a:r>
              <a:rPr lang="en-US" sz="1920" dirty="0">
                <a:solidFill>
                  <a:srgbClr val="E5E0DF"/>
                </a:solidFill>
                <a:latin typeface="Poppins" pitchFamily="34" charset="0"/>
                <a:ea typeface="Poppins" pitchFamily="34" charset="-122"/>
                <a:cs typeface="Poppins" pitchFamily="34" charset="-120"/>
              </a:rPr>
              <a:t>Be Fair</a:t>
            </a:r>
            <a:endParaRPr lang="en-US" sz="1920" dirty="0"/>
          </a:p>
        </p:txBody>
      </p:sp>
      <p:sp>
        <p:nvSpPr>
          <p:cNvPr id="16" name="Text 14"/>
          <p:cNvSpPr/>
          <p:nvPr/>
        </p:nvSpPr>
        <p:spPr>
          <a:xfrm>
            <a:off x="1365409" y="5226606"/>
            <a:ext cx="7047071" cy="624364"/>
          </a:xfrm>
          <a:prstGeom prst="rect">
            <a:avLst/>
          </a:prstGeom>
          <a:noFill/>
          <a:ln/>
        </p:spPr>
        <p:txBody>
          <a:bodyPr wrap="square" rtlCol="0" anchor="t"/>
          <a:lstStyle/>
          <a:p>
            <a:pPr marL="0" indent="0">
              <a:lnSpc>
                <a:spcPts val="2458"/>
              </a:lnSpc>
              <a:buNone/>
            </a:pPr>
            <a:r>
              <a:rPr lang="en-US" sz="1536" dirty="0">
                <a:solidFill>
                  <a:srgbClr val="E5E0DF"/>
                </a:solidFill>
                <a:latin typeface="Roboto" pitchFamily="34" charset="0"/>
                <a:ea typeface="Roboto" pitchFamily="34" charset="-122"/>
                <a:cs typeface="Roboto" pitchFamily="34" charset="-120"/>
              </a:rPr>
              <a:t>Ensure that the question is appropriate to the students' level of ability and the content of the course.</a:t>
            </a:r>
            <a:endParaRPr lang="en-US" sz="1536" dirty="0"/>
          </a:p>
        </p:txBody>
      </p:sp>
      <p:sp>
        <p:nvSpPr>
          <p:cNvPr id="17" name="Shape 15"/>
          <p:cNvSpPr/>
          <p:nvPr/>
        </p:nvSpPr>
        <p:spPr>
          <a:xfrm>
            <a:off x="731520" y="6198394"/>
            <a:ext cx="438864" cy="438864"/>
          </a:xfrm>
          <a:prstGeom prst="roundRect">
            <a:avLst>
              <a:gd name="adj" fmla="val 12501"/>
            </a:avLst>
          </a:prstGeom>
          <a:solidFill>
            <a:srgbClr val="3D3D42"/>
          </a:solidFill>
          <a:ln w="7620">
            <a:solidFill>
              <a:srgbClr val="494950"/>
            </a:solidFill>
            <a:prstDash val="solid"/>
          </a:ln>
        </p:spPr>
        <p:txBody>
          <a:bodyPr/>
          <a:lstStyle/>
          <a:p>
            <a:endParaRPr lang="en-US"/>
          </a:p>
        </p:txBody>
      </p:sp>
      <p:sp>
        <p:nvSpPr>
          <p:cNvPr id="18" name="Text 16"/>
          <p:cNvSpPr/>
          <p:nvPr/>
        </p:nvSpPr>
        <p:spPr>
          <a:xfrm>
            <a:off x="863322" y="6234946"/>
            <a:ext cx="175260" cy="365760"/>
          </a:xfrm>
          <a:prstGeom prst="rect">
            <a:avLst/>
          </a:prstGeom>
          <a:noFill/>
          <a:ln/>
        </p:spPr>
        <p:txBody>
          <a:bodyPr wrap="none" rtlCol="0" anchor="t"/>
          <a:lstStyle/>
          <a:p>
            <a:pPr marL="0" indent="0" algn="ctr">
              <a:lnSpc>
                <a:spcPts val="2880"/>
              </a:lnSpc>
              <a:buNone/>
            </a:pPr>
            <a:r>
              <a:rPr lang="en-US" sz="2304" dirty="0">
                <a:solidFill>
                  <a:srgbClr val="E5E0DF"/>
                </a:solidFill>
                <a:latin typeface="Poppins" pitchFamily="34" charset="0"/>
                <a:ea typeface="Poppins" pitchFamily="34" charset="-122"/>
                <a:cs typeface="Poppins" pitchFamily="34" charset="-120"/>
              </a:rPr>
              <a:t>4</a:t>
            </a:r>
            <a:endParaRPr lang="en-US" sz="2304" dirty="0"/>
          </a:p>
        </p:txBody>
      </p:sp>
      <p:sp>
        <p:nvSpPr>
          <p:cNvPr id="19" name="Text 17"/>
          <p:cNvSpPr/>
          <p:nvPr/>
        </p:nvSpPr>
        <p:spPr>
          <a:xfrm>
            <a:off x="1365409" y="6265426"/>
            <a:ext cx="2903220" cy="304800"/>
          </a:xfrm>
          <a:prstGeom prst="rect">
            <a:avLst/>
          </a:prstGeom>
          <a:noFill/>
          <a:ln/>
        </p:spPr>
        <p:txBody>
          <a:bodyPr wrap="none" rtlCol="0" anchor="t"/>
          <a:lstStyle/>
          <a:p>
            <a:pPr marL="0" indent="0">
              <a:lnSpc>
                <a:spcPts val="2400"/>
              </a:lnSpc>
              <a:buNone/>
            </a:pPr>
            <a:r>
              <a:rPr lang="en-US" sz="1920" dirty="0">
                <a:solidFill>
                  <a:srgbClr val="E5E0DF"/>
                </a:solidFill>
                <a:latin typeface="Poppins" pitchFamily="34" charset="0"/>
                <a:ea typeface="Poppins" pitchFamily="34" charset="-122"/>
                <a:cs typeface="Poppins" pitchFamily="34" charset="-120"/>
              </a:rPr>
              <a:t>Cover Important Topics</a:t>
            </a:r>
            <a:endParaRPr lang="en-US" sz="1920" dirty="0"/>
          </a:p>
        </p:txBody>
      </p:sp>
      <p:sp>
        <p:nvSpPr>
          <p:cNvPr id="20" name="Text 18"/>
          <p:cNvSpPr/>
          <p:nvPr/>
        </p:nvSpPr>
        <p:spPr>
          <a:xfrm>
            <a:off x="1365409" y="6765250"/>
            <a:ext cx="7047071" cy="312182"/>
          </a:xfrm>
          <a:prstGeom prst="rect">
            <a:avLst/>
          </a:prstGeom>
          <a:noFill/>
          <a:ln/>
        </p:spPr>
        <p:txBody>
          <a:bodyPr wrap="none" rtlCol="0" anchor="t"/>
          <a:lstStyle/>
          <a:p>
            <a:pPr marL="0" indent="0">
              <a:lnSpc>
                <a:spcPts val="2458"/>
              </a:lnSpc>
              <a:buNone/>
            </a:pPr>
            <a:r>
              <a:rPr lang="en-US" sz="1536" dirty="0">
                <a:solidFill>
                  <a:srgbClr val="E5E0DF"/>
                </a:solidFill>
                <a:latin typeface="Roboto" pitchFamily="34" charset="0"/>
                <a:ea typeface="Roboto" pitchFamily="34" charset="-122"/>
                <a:cs typeface="Roboto" pitchFamily="34" charset="-120"/>
              </a:rPr>
              <a:t>Ensure that the test is comprehensive and covers key topics from the course.</a:t>
            </a:r>
            <a:endParaRPr lang="en-US" sz="1536" dirty="0"/>
          </a:p>
        </p:txBody>
      </p:sp>
      <p:pic>
        <p:nvPicPr>
          <p:cNvPr id="21"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2037993" y="2715220"/>
            <a:ext cx="694182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Grading and Assessment</a:t>
            </a:r>
            <a:endParaRPr lang="en-US" sz="4374" dirty="0"/>
          </a:p>
        </p:txBody>
      </p:sp>
      <p:sp>
        <p:nvSpPr>
          <p:cNvPr id="5" name="Text 3"/>
          <p:cNvSpPr/>
          <p:nvPr/>
        </p:nvSpPr>
        <p:spPr>
          <a:xfrm>
            <a:off x="2037993" y="3965019"/>
            <a:ext cx="2666286" cy="416481"/>
          </a:xfrm>
          <a:prstGeom prst="rect">
            <a:avLst/>
          </a:prstGeom>
          <a:noFill/>
          <a:ln/>
        </p:spPr>
        <p:txBody>
          <a:bodyPr wrap="none" rtlCol="0" anchor="t"/>
          <a:lstStyle/>
          <a:p>
            <a:pPr marL="0" indent="0">
              <a:lnSpc>
                <a:spcPts val="3281"/>
              </a:lnSpc>
              <a:buNone/>
            </a:pPr>
            <a:r>
              <a:rPr lang="en-US" sz="2624" dirty="0">
                <a:solidFill>
                  <a:srgbClr val="F2F2F3"/>
                </a:solidFill>
                <a:latin typeface="Poppins" pitchFamily="34" charset="0"/>
                <a:ea typeface="Poppins" pitchFamily="34" charset="-122"/>
                <a:cs typeface="Poppins" pitchFamily="34" charset="-120"/>
              </a:rPr>
              <a:t>Traditional</a:t>
            </a:r>
            <a:endParaRPr lang="en-US" sz="2624" dirty="0"/>
          </a:p>
        </p:txBody>
      </p:sp>
      <p:sp>
        <p:nvSpPr>
          <p:cNvPr id="6" name="Text 4"/>
          <p:cNvSpPr/>
          <p:nvPr/>
        </p:nvSpPr>
        <p:spPr>
          <a:xfrm>
            <a:off x="2037993" y="4603671"/>
            <a:ext cx="500622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Assign points to each question and add up the total to determine the grade</a:t>
            </a:r>
            <a:endParaRPr lang="en-US" sz="1750" dirty="0"/>
          </a:p>
        </p:txBody>
      </p:sp>
      <p:sp>
        <p:nvSpPr>
          <p:cNvPr id="7" name="Text 5"/>
          <p:cNvSpPr/>
          <p:nvPr/>
        </p:nvSpPr>
        <p:spPr>
          <a:xfrm>
            <a:off x="7593806" y="3965019"/>
            <a:ext cx="2827020" cy="416481"/>
          </a:xfrm>
          <a:prstGeom prst="rect">
            <a:avLst/>
          </a:prstGeom>
          <a:noFill/>
          <a:ln/>
        </p:spPr>
        <p:txBody>
          <a:bodyPr wrap="none" rtlCol="0" anchor="t"/>
          <a:lstStyle/>
          <a:p>
            <a:pPr marL="0" indent="0">
              <a:lnSpc>
                <a:spcPts val="3281"/>
              </a:lnSpc>
              <a:buNone/>
            </a:pPr>
            <a:r>
              <a:rPr lang="en-US" sz="2624" dirty="0">
                <a:solidFill>
                  <a:srgbClr val="F2F2F3"/>
                </a:solidFill>
                <a:latin typeface="Poppins" pitchFamily="34" charset="0"/>
                <a:ea typeface="Poppins" pitchFamily="34" charset="-122"/>
                <a:cs typeface="Poppins" pitchFamily="34" charset="-120"/>
              </a:rPr>
              <a:t>Standards Based</a:t>
            </a:r>
            <a:endParaRPr lang="en-US" sz="2624" dirty="0"/>
          </a:p>
        </p:txBody>
      </p:sp>
      <p:sp>
        <p:nvSpPr>
          <p:cNvPr id="8" name="Text 6"/>
          <p:cNvSpPr/>
          <p:nvPr/>
        </p:nvSpPr>
        <p:spPr>
          <a:xfrm>
            <a:off x="7593806" y="4603671"/>
            <a:ext cx="500622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Set specific learning goals and assign grades based on how well students meet those goals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2037993" y="656987"/>
            <a:ext cx="484632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Using Test Results</a:t>
            </a:r>
            <a:endParaRPr lang="en-US" sz="4374" dirty="0"/>
          </a:p>
        </p:txBody>
      </p:sp>
      <p:sp>
        <p:nvSpPr>
          <p:cNvPr id="5" name="Shape 3"/>
          <p:cNvSpPr/>
          <p:nvPr/>
        </p:nvSpPr>
        <p:spPr>
          <a:xfrm>
            <a:off x="2349103" y="1795701"/>
            <a:ext cx="44410" cy="5776793"/>
          </a:xfrm>
          <a:prstGeom prst="rect">
            <a:avLst/>
          </a:prstGeom>
          <a:solidFill>
            <a:srgbClr val="494950"/>
          </a:solidFill>
          <a:ln/>
        </p:spPr>
        <p:txBody>
          <a:bodyPr/>
          <a:lstStyle/>
          <a:p>
            <a:endParaRPr lang="en-US"/>
          </a:p>
        </p:txBody>
      </p:sp>
      <p:sp>
        <p:nvSpPr>
          <p:cNvPr id="6" name="Shape 4"/>
          <p:cNvSpPr/>
          <p:nvPr/>
        </p:nvSpPr>
        <p:spPr>
          <a:xfrm>
            <a:off x="2621220" y="2197001"/>
            <a:ext cx="777597" cy="44410"/>
          </a:xfrm>
          <a:prstGeom prst="rect">
            <a:avLst/>
          </a:prstGeom>
          <a:solidFill>
            <a:srgbClr val="494950"/>
          </a:solidFill>
          <a:ln/>
        </p:spPr>
        <p:txBody>
          <a:bodyPr/>
          <a:lstStyle/>
          <a:p>
            <a:endParaRPr lang="en-US"/>
          </a:p>
        </p:txBody>
      </p:sp>
      <p:sp>
        <p:nvSpPr>
          <p:cNvPr id="7" name="Shape 5"/>
          <p:cNvSpPr/>
          <p:nvPr/>
        </p:nvSpPr>
        <p:spPr>
          <a:xfrm>
            <a:off x="2121277" y="1969294"/>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8" name="Text 6"/>
          <p:cNvSpPr/>
          <p:nvPr/>
        </p:nvSpPr>
        <p:spPr>
          <a:xfrm>
            <a:off x="2321659" y="2010966"/>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3593306" y="2017871"/>
            <a:ext cx="314706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Diagnostic Information</a:t>
            </a:r>
            <a:endParaRPr lang="en-US" sz="2187" dirty="0"/>
          </a:p>
        </p:txBody>
      </p:sp>
      <p:sp>
        <p:nvSpPr>
          <p:cNvPr id="10" name="Text 8"/>
          <p:cNvSpPr/>
          <p:nvPr/>
        </p:nvSpPr>
        <p:spPr>
          <a:xfrm>
            <a:off x="3593306" y="2587228"/>
            <a:ext cx="8999101"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Analyze results to find individual and collective areas of weakness.</a:t>
            </a:r>
            <a:endParaRPr lang="en-US" sz="1750" dirty="0"/>
          </a:p>
        </p:txBody>
      </p:sp>
      <p:sp>
        <p:nvSpPr>
          <p:cNvPr id="11" name="Shape 9"/>
          <p:cNvSpPr/>
          <p:nvPr/>
        </p:nvSpPr>
        <p:spPr>
          <a:xfrm>
            <a:off x="2621220" y="4196655"/>
            <a:ext cx="777597" cy="44410"/>
          </a:xfrm>
          <a:prstGeom prst="rect">
            <a:avLst/>
          </a:prstGeom>
          <a:solidFill>
            <a:srgbClr val="494950"/>
          </a:solidFill>
          <a:ln/>
        </p:spPr>
        <p:txBody>
          <a:bodyPr/>
          <a:lstStyle/>
          <a:p>
            <a:endParaRPr lang="en-US"/>
          </a:p>
        </p:txBody>
      </p:sp>
      <p:sp>
        <p:nvSpPr>
          <p:cNvPr id="12" name="Shape 10"/>
          <p:cNvSpPr/>
          <p:nvPr/>
        </p:nvSpPr>
        <p:spPr>
          <a:xfrm>
            <a:off x="2121277" y="3968948"/>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13" name="Text 11"/>
          <p:cNvSpPr/>
          <p:nvPr/>
        </p:nvSpPr>
        <p:spPr>
          <a:xfrm>
            <a:off x="2275939" y="4010620"/>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3593306" y="4017526"/>
            <a:ext cx="310896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Planning for the Future</a:t>
            </a:r>
            <a:endParaRPr lang="en-US" sz="2187" dirty="0"/>
          </a:p>
        </p:txBody>
      </p:sp>
      <p:sp>
        <p:nvSpPr>
          <p:cNvPr id="15" name="Text 13"/>
          <p:cNvSpPr/>
          <p:nvPr/>
        </p:nvSpPr>
        <p:spPr>
          <a:xfrm>
            <a:off x="3593306" y="4586883"/>
            <a:ext cx="8999101"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Use results to inform future lessons and improve assessments.</a:t>
            </a:r>
            <a:endParaRPr lang="en-US" sz="1750" dirty="0"/>
          </a:p>
        </p:txBody>
      </p:sp>
      <p:sp>
        <p:nvSpPr>
          <p:cNvPr id="16" name="Shape 14"/>
          <p:cNvSpPr/>
          <p:nvPr/>
        </p:nvSpPr>
        <p:spPr>
          <a:xfrm>
            <a:off x="2621220" y="6196310"/>
            <a:ext cx="777597" cy="44410"/>
          </a:xfrm>
          <a:prstGeom prst="rect">
            <a:avLst/>
          </a:prstGeom>
          <a:solidFill>
            <a:srgbClr val="494950"/>
          </a:solidFill>
          <a:ln/>
        </p:spPr>
        <p:txBody>
          <a:bodyPr/>
          <a:lstStyle/>
          <a:p>
            <a:endParaRPr lang="en-US"/>
          </a:p>
        </p:txBody>
      </p:sp>
      <p:sp>
        <p:nvSpPr>
          <p:cNvPr id="17" name="Shape 15"/>
          <p:cNvSpPr/>
          <p:nvPr/>
        </p:nvSpPr>
        <p:spPr>
          <a:xfrm>
            <a:off x="2121277" y="5968603"/>
            <a:ext cx="499943" cy="499943"/>
          </a:xfrm>
          <a:prstGeom prst="roundRect">
            <a:avLst>
              <a:gd name="adj" fmla="val 10974"/>
            </a:avLst>
          </a:prstGeom>
          <a:solidFill>
            <a:srgbClr val="3D3D42"/>
          </a:solidFill>
          <a:ln w="7620">
            <a:solidFill>
              <a:srgbClr val="494950"/>
            </a:solidFill>
            <a:prstDash val="solid"/>
          </a:ln>
        </p:spPr>
        <p:txBody>
          <a:bodyPr/>
          <a:lstStyle/>
          <a:p>
            <a:endParaRPr lang="en-US"/>
          </a:p>
        </p:txBody>
      </p:sp>
      <p:sp>
        <p:nvSpPr>
          <p:cNvPr id="18" name="Text 16"/>
          <p:cNvSpPr/>
          <p:nvPr/>
        </p:nvSpPr>
        <p:spPr>
          <a:xfrm>
            <a:off x="2272129" y="6010275"/>
            <a:ext cx="19812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3593306" y="6017181"/>
            <a:ext cx="259842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Celebrate Success</a:t>
            </a:r>
            <a:endParaRPr lang="en-US" sz="2187" dirty="0"/>
          </a:p>
        </p:txBody>
      </p:sp>
      <p:sp>
        <p:nvSpPr>
          <p:cNvPr id="20" name="Text 18"/>
          <p:cNvSpPr/>
          <p:nvPr/>
        </p:nvSpPr>
        <p:spPr>
          <a:xfrm>
            <a:off x="3593306" y="6586538"/>
            <a:ext cx="8999101" cy="355402"/>
          </a:xfrm>
          <a:prstGeom prst="rect">
            <a:avLst/>
          </a:prstGeom>
          <a:noFill/>
          <a:ln/>
        </p:spPr>
        <p:txBody>
          <a:bodyPr wrap="non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Highlight individual and collective successes to acknowledge hard work and growth.</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a:p>
        </p:txBody>
      </p:sp>
      <p:sp>
        <p:nvSpPr>
          <p:cNvPr id="4" name="Text 2"/>
          <p:cNvSpPr/>
          <p:nvPr/>
        </p:nvSpPr>
        <p:spPr>
          <a:xfrm>
            <a:off x="2037993" y="1218962"/>
            <a:ext cx="6781800"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Common Errors To Avoid</a:t>
            </a:r>
            <a:endParaRPr lang="en-US" sz="4374" dirty="0"/>
          </a:p>
        </p:txBody>
      </p:sp>
      <p:pic>
        <p:nvPicPr>
          <p:cNvPr id="5" name="Image 0" descr="preencoded.png"/>
          <p:cNvPicPr>
            <a:picLocks noChangeAspect="1"/>
          </p:cNvPicPr>
          <p:nvPr/>
        </p:nvPicPr>
        <p:blipFill>
          <a:blip r:embed="rId3"/>
          <a:stretch>
            <a:fillRect/>
          </a:stretch>
        </p:blipFill>
        <p:spPr>
          <a:xfrm>
            <a:off x="2037993" y="2357676"/>
            <a:ext cx="3295888" cy="2036921"/>
          </a:xfrm>
          <a:prstGeom prst="rect">
            <a:avLst/>
          </a:prstGeom>
        </p:spPr>
      </p:pic>
      <p:sp>
        <p:nvSpPr>
          <p:cNvPr id="6" name="Text 3"/>
          <p:cNvSpPr/>
          <p:nvPr/>
        </p:nvSpPr>
        <p:spPr>
          <a:xfrm>
            <a:off x="2037993" y="4672251"/>
            <a:ext cx="2221944"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Math Errors</a:t>
            </a:r>
            <a:endParaRPr lang="en-US" sz="2187" dirty="0"/>
          </a:p>
        </p:txBody>
      </p:sp>
      <p:sp>
        <p:nvSpPr>
          <p:cNvPr id="7" name="Text 4"/>
          <p:cNvSpPr/>
          <p:nvPr/>
        </p:nvSpPr>
        <p:spPr>
          <a:xfrm>
            <a:off x="2037993" y="5241607"/>
            <a:ext cx="3295888" cy="1066205"/>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Ensure that your calculations are accurate and that you use the correct units of measurement.</a:t>
            </a:r>
            <a:endParaRPr lang="en-US" sz="1750" dirty="0"/>
          </a:p>
        </p:txBody>
      </p:sp>
      <p:pic>
        <p:nvPicPr>
          <p:cNvPr id="8" name="Image 1" descr="preencoded.png"/>
          <p:cNvPicPr>
            <a:picLocks noChangeAspect="1"/>
          </p:cNvPicPr>
          <p:nvPr/>
        </p:nvPicPr>
        <p:blipFill>
          <a:blip r:embed="rId4"/>
          <a:stretch>
            <a:fillRect/>
          </a:stretch>
        </p:blipFill>
        <p:spPr>
          <a:xfrm>
            <a:off x="5667137" y="2357676"/>
            <a:ext cx="3296007" cy="2037040"/>
          </a:xfrm>
          <a:prstGeom prst="rect">
            <a:avLst/>
          </a:prstGeom>
        </p:spPr>
      </p:pic>
      <p:sp>
        <p:nvSpPr>
          <p:cNvPr id="9" name="Text 5"/>
          <p:cNvSpPr/>
          <p:nvPr/>
        </p:nvSpPr>
        <p:spPr>
          <a:xfrm>
            <a:off x="5667137" y="4672370"/>
            <a:ext cx="3296007" cy="694373"/>
          </a:xfrm>
          <a:prstGeom prst="rect">
            <a:avLst/>
          </a:prstGeom>
          <a:noFill/>
          <a:ln/>
        </p:spPr>
        <p:txBody>
          <a:bodyPr wrap="squar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Spelling and Grammar Mistakes</a:t>
            </a:r>
            <a:endParaRPr lang="en-US" sz="2187" dirty="0"/>
          </a:p>
        </p:txBody>
      </p:sp>
      <p:sp>
        <p:nvSpPr>
          <p:cNvPr id="10" name="Text 6"/>
          <p:cNvSpPr/>
          <p:nvPr/>
        </p:nvSpPr>
        <p:spPr>
          <a:xfrm>
            <a:off x="5667137" y="5588913"/>
            <a:ext cx="3296007" cy="1066205"/>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Be sure to proofread your questions and answers to ensure that they are clear and error-free.</a:t>
            </a:r>
            <a:endParaRPr lang="en-US" sz="1750" dirty="0"/>
          </a:p>
        </p:txBody>
      </p:sp>
      <p:pic>
        <p:nvPicPr>
          <p:cNvPr id="11" name="Image 2" descr="preencoded.png"/>
          <p:cNvPicPr>
            <a:picLocks noChangeAspect="1"/>
          </p:cNvPicPr>
          <p:nvPr/>
        </p:nvPicPr>
        <p:blipFill>
          <a:blip r:embed="rId5"/>
          <a:stretch>
            <a:fillRect/>
          </a:stretch>
        </p:blipFill>
        <p:spPr>
          <a:xfrm>
            <a:off x="9296400" y="2357676"/>
            <a:ext cx="3296007" cy="2037040"/>
          </a:xfrm>
          <a:prstGeom prst="rect">
            <a:avLst/>
          </a:prstGeom>
        </p:spPr>
      </p:pic>
      <p:sp>
        <p:nvSpPr>
          <p:cNvPr id="12" name="Text 7"/>
          <p:cNvSpPr/>
          <p:nvPr/>
        </p:nvSpPr>
        <p:spPr>
          <a:xfrm>
            <a:off x="9296400" y="4672370"/>
            <a:ext cx="3296007" cy="694373"/>
          </a:xfrm>
          <a:prstGeom prst="rect">
            <a:avLst/>
          </a:prstGeom>
          <a:noFill/>
          <a:ln/>
        </p:spPr>
        <p:txBody>
          <a:bodyPr wrap="squar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Overcomplicating the Test</a:t>
            </a:r>
            <a:endParaRPr lang="en-US" sz="2187" dirty="0"/>
          </a:p>
        </p:txBody>
      </p:sp>
      <p:sp>
        <p:nvSpPr>
          <p:cNvPr id="13" name="Text 8"/>
          <p:cNvSpPr/>
          <p:nvPr/>
        </p:nvSpPr>
        <p:spPr>
          <a:xfrm>
            <a:off x="9296400" y="5588913"/>
            <a:ext cx="3296007"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Keep the test reasonable and focused on key concepts. Avoid using obscure or irrelevant material.</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966</Words>
  <Application>Microsoft Office PowerPoint</Application>
  <PresentationFormat>Custom</PresentationFormat>
  <Paragraphs>128</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Overpass</vt:lpstr>
      <vt:lpstr>Poppins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DKPC2022</cp:lastModifiedBy>
  <cp:revision>4</cp:revision>
  <dcterms:created xsi:type="dcterms:W3CDTF">2023-08-10T16:25:23Z</dcterms:created>
  <dcterms:modified xsi:type="dcterms:W3CDTF">2023-08-10T16:39:24Z</dcterms:modified>
</cp:coreProperties>
</file>